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</p:sldIdLst>
  <p:sldSz cy="6858000" cx="12192000"/>
  <p:notesSz cx="6858000" cy="9144000"/>
  <p:embeddedFontLst>
    <p:embeddedFont>
      <p:font typeface="Hind Madurai Light"/>
      <p:regular r:id="rId59"/>
      <p:bold r:id="rId60"/>
    </p:embeddedFont>
    <p:embeddedFont>
      <p:font typeface="Roboto"/>
      <p:regular r:id="rId61"/>
      <p:bold r:id="rId62"/>
      <p:italic r:id="rId63"/>
      <p:boldItalic r:id="rId64"/>
    </p:embeddedFont>
    <p:embeddedFont>
      <p:font typeface="Roboto Light"/>
      <p:regular r:id="rId65"/>
      <p:bold r:id="rId66"/>
      <p:italic r:id="rId67"/>
      <p:boldItalic r:id="rId68"/>
    </p:embeddedFont>
    <p:embeddedFont>
      <p:font typeface="Roboto Mono"/>
      <p:regular r:id="rId69"/>
      <p:bold r:id="rId70"/>
      <p:italic r:id="rId71"/>
      <p:boldItalic r:id="rId72"/>
    </p:embeddedFont>
    <p:embeddedFont>
      <p:font typeface="Hind Madurai"/>
      <p:regular r:id="rId73"/>
      <p:bold r:id="rId74"/>
    </p:embeddedFont>
    <p:embeddedFont>
      <p:font typeface="Open Sans"/>
      <p:regular r:id="rId75"/>
      <p:bold r:id="rId76"/>
      <p:italic r:id="rId77"/>
      <p:boldItalic r:id="rId7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12D0A22D-1929-4182-AC12-077A4F01B711}">
  <a:tblStyle styleId="{12D0A22D-1929-4182-AC12-077A4F01B71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font" Target="fonts/HindMadurai-regular.fntdata"/><Relationship Id="rId72" Type="http://schemas.openxmlformats.org/officeDocument/2006/relationships/font" Target="fonts/RobotoMono-boldItalic.fntdata"/><Relationship Id="rId31" Type="http://schemas.openxmlformats.org/officeDocument/2006/relationships/slide" Target="slides/slide26.xml"/><Relationship Id="rId75" Type="http://schemas.openxmlformats.org/officeDocument/2006/relationships/font" Target="fonts/OpenSans-regular.fntdata"/><Relationship Id="rId30" Type="http://schemas.openxmlformats.org/officeDocument/2006/relationships/slide" Target="slides/slide25.xml"/><Relationship Id="rId74" Type="http://schemas.openxmlformats.org/officeDocument/2006/relationships/font" Target="fonts/HindMadurai-bold.fntdata"/><Relationship Id="rId33" Type="http://schemas.openxmlformats.org/officeDocument/2006/relationships/slide" Target="slides/slide28.xml"/><Relationship Id="rId77" Type="http://schemas.openxmlformats.org/officeDocument/2006/relationships/font" Target="fonts/OpenSans-italic.fntdata"/><Relationship Id="rId32" Type="http://schemas.openxmlformats.org/officeDocument/2006/relationships/slide" Target="slides/slide27.xml"/><Relationship Id="rId76" Type="http://schemas.openxmlformats.org/officeDocument/2006/relationships/font" Target="fonts/OpenSans-bold.fntdata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78" Type="http://schemas.openxmlformats.org/officeDocument/2006/relationships/font" Target="fonts/OpenSans-boldItalic.fntdata"/><Relationship Id="rId71" Type="http://schemas.openxmlformats.org/officeDocument/2006/relationships/font" Target="fonts/RobotoMono-italic.fntdata"/><Relationship Id="rId70" Type="http://schemas.openxmlformats.org/officeDocument/2006/relationships/font" Target="fonts/RobotoMono-bold.fntdata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Roboto-bold.fntdata"/><Relationship Id="rId61" Type="http://schemas.openxmlformats.org/officeDocument/2006/relationships/font" Target="fonts/Roboto-regular.fntdata"/><Relationship Id="rId20" Type="http://schemas.openxmlformats.org/officeDocument/2006/relationships/slide" Target="slides/slide15.xml"/><Relationship Id="rId64" Type="http://schemas.openxmlformats.org/officeDocument/2006/relationships/font" Target="fonts/Roboto-boldItalic.fntdata"/><Relationship Id="rId63" Type="http://schemas.openxmlformats.org/officeDocument/2006/relationships/font" Target="fonts/Roboto-italic.fntdata"/><Relationship Id="rId22" Type="http://schemas.openxmlformats.org/officeDocument/2006/relationships/slide" Target="slides/slide17.xml"/><Relationship Id="rId66" Type="http://schemas.openxmlformats.org/officeDocument/2006/relationships/font" Target="fonts/RobotoLight-bold.fntdata"/><Relationship Id="rId21" Type="http://schemas.openxmlformats.org/officeDocument/2006/relationships/slide" Target="slides/slide16.xml"/><Relationship Id="rId65" Type="http://schemas.openxmlformats.org/officeDocument/2006/relationships/font" Target="fonts/RobotoLight-regular.fntdata"/><Relationship Id="rId24" Type="http://schemas.openxmlformats.org/officeDocument/2006/relationships/slide" Target="slides/slide19.xml"/><Relationship Id="rId68" Type="http://schemas.openxmlformats.org/officeDocument/2006/relationships/font" Target="fonts/RobotoLight-boldItalic.fntdata"/><Relationship Id="rId23" Type="http://schemas.openxmlformats.org/officeDocument/2006/relationships/slide" Target="slides/slide18.xml"/><Relationship Id="rId67" Type="http://schemas.openxmlformats.org/officeDocument/2006/relationships/font" Target="fonts/RobotoLight-italic.fntdata"/><Relationship Id="rId60" Type="http://schemas.openxmlformats.org/officeDocument/2006/relationships/font" Target="fonts/HindMaduraiLight-bold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font" Target="fonts/RobotoMono-regular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font" Target="fonts/HindMaduraiLight-regular.fntdata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97b73a8ce8_3_3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97b73a8ce8_3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97b73a8ce8_3_5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97b73a8ce8_3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9a05134eb9_2_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9a05134eb9_2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9a05134eb9_3_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9a05134eb9_3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9a05134eb9_3_4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9a05134eb9_3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9a05134eb9_3_9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9a05134eb9_3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9a05134eb9_3_23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9a05134eb9_3_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9a05134eb9_3_57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9a05134eb9_3_5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9a38124151_1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9a38124151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9a38124151_1_23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9a38124151_1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9a38124151_3_3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9a38124151_3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9a38124151_3_9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9a38124151_3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9a38124151_3_12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9a38124151_3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97b73a8ce8_3_1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4" name="Google Shape;554;g97b73a8ce8_3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97b73a8ce8_3_2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" name="Google Shape;560;g97b73a8ce8_3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9a38124151_3_45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8" name="Google Shape;568;g9a38124151_3_4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97b73a8ce8_3_4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Google Shape;577;g97b73a8ce8_3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9a38124151_2_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5" name="Google Shape;645;g9a38124151_2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g9a38124151_1_13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7" name="Google Shape;707;g9a38124151_1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g9a05134eb9_4_16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9" name="Google Shape;769;g9a05134eb9_4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g9a38124151_3_28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3" name="Google Shape;803;g9a38124151_3_2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97b73a8ce8_3_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97b73a8ce8_3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6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g9a38124151_3_38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8" name="Google Shape;828;g9a38124151_3_3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g9a38124151_3_27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5" name="Google Shape;855;g9a38124151_3_2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9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g97b73a8ce8_3_5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1" name="Google Shape;861;g97b73a8ce8_3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6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g9a38124151_5_1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8" name="Google Shape;868;g9a38124151_5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g9a38124151_5_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4" name="Google Shape;874;g9a38124151_5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9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g97b73a8ce8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"/>
          </a:p>
        </p:txBody>
      </p:sp>
      <p:sp>
        <p:nvSpPr>
          <p:cNvPr id="881" name="Google Shape;881;g97b73a8ce8_2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6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g9a05134eb9_4_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8" name="Google Shape;888;g9a05134eb9_4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3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g9a05134eb9_4_1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5" name="Google Shape;895;g9a05134eb9_4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0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g9a05134eb9_4_2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2" name="Google Shape;902;g9a05134eb9_4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7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g97b73a8ce8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9" name="Google Shape;909;g97b73a8ce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4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g9a05134eb9_6_18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6" name="Google Shape;916;g9a05134eb9_6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g9a05134eb9_6_19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3" name="Google Shape;923;g9a05134eb9_6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8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g9a05134eb9_6_24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0" name="Google Shape;930;g9a05134eb9_6_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5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g9a05134eb9_6_20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7" name="Google Shape;937;g9a05134eb9_6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2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943;g9a05134eb9_6_20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4" name="Google Shape;944;g9a05134eb9_6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9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g9a05134eb9_6_21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1" name="Google Shape;951;g9a05134eb9_6_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6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g9a05134eb9_6_22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8" name="Google Shape;958;g9a05134eb9_6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3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Google Shape;964;g9a05134eb9_6_23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5" name="Google Shape;965;g9a05134eb9_6_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0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g9a38124151_5_4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2" name="Google Shape;972;g9a38124151_5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7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Google Shape;978;g9a38124151_5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9" name="Google Shape;979;g9a38124151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5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Google Shape;986;g9a38124151_5_3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7" name="Google Shape;987;g9a38124151_5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2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" name="Google Shape;993;g9aecdfc727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4" name="Google Shape;994;g9aecdfc72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g9a38124151_3_19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1" name="Google Shape;1001;g9a38124151_3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g9a38124151_3_20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0" name="Google Shape;1010;g9a38124151_3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9a38124151_3_16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9a38124151_3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9a38124151_3_43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9a38124151_3_4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9a38124151_0_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9a38124151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png"/><Relationship Id="rId3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762575" y="1269100"/>
            <a:ext cx="9429427" cy="55889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"/>
          <p:cNvSpPr txBox="1"/>
          <p:nvPr>
            <p:ph type="ctrTitle"/>
          </p:nvPr>
        </p:nvSpPr>
        <p:spPr>
          <a:xfrm>
            <a:off x="602115" y="1854199"/>
            <a:ext cx="10766611" cy="165576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Hind Madura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602115" y="3602038"/>
            <a:ext cx="10766611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grpSp>
        <p:nvGrpSpPr>
          <p:cNvPr id="15" name="Google Shape;15;p2"/>
          <p:cNvGrpSpPr/>
          <p:nvPr/>
        </p:nvGrpSpPr>
        <p:grpSpPr>
          <a:xfrm>
            <a:off x="0" y="6309320"/>
            <a:ext cx="12192001" cy="548680"/>
            <a:chOff x="0" y="6309320"/>
            <a:chExt cx="9144000" cy="548680"/>
          </a:xfrm>
        </p:grpSpPr>
        <p:sp>
          <p:nvSpPr>
            <p:cNvPr id="16" name="Google Shape;16;p2"/>
            <p:cNvSpPr/>
            <p:nvPr/>
          </p:nvSpPr>
          <p:spPr>
            <a:xfrm>
              <a:off x="0" y="6309320"/>
              <a:ext cx="9144000" cy="54868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17;p2"/>
            <p:cNvSpPr txBox="1"/>
            <p:nvPr/>
          </p:nvSpPr>
          <p:spPr>
            <a:xfrm>
              <a:off x="5334676" y="6429775"/>
              <a:ext cx="36399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0" lang="en-GB" sz="1400" u="none" cap="none" strike="noStrike">
                  <a:solidFill>
                    <a:srgbClr val="CCCCCC"/>
                  </a:solidFill>
                  <a:latin typeface="Hind Madurai"/>
                  <a:ea typeface="Hind Madurai"/>
                  <a:cs typeface="Hind Madurai"/>
                  <a:sym typeface="Hind Madurai"/>
                </a:rPr>
                <a:t>©20</a:t>
              </a:r>
              <a:r>
                <a:rPr lang="en-GB">
                  <a:solidFill>
                    <a:srgbClr val="CCCCCC"/>
                  </a:solidFill>
                  <a:latin typeface="Hind Madurai"/>
                  <a:ea typeface="Hind Madurai"/>
                  <a:cs typeface="Hind Madurai"/>
                  <a:sym typeface="Hind Madurai"/>
                </a:rPr>
                <a:t>20</a:t>
              </a:r>
              <a:r>
                <a:rPr i="0" lang="en-GB" sz="1400" u="none" cap="none" strike="noStrike">
                  <a:solidFill>
                    <a:srgbClr val="CCCCCC"/>
                  </a:solidFill>
                  <a:latin typeface="Hind Madurai"/>
                  <a:ea typeface="Hind Madurai"/>
                  <a:cs typeface="Hind Madurai"/>
                  <a:sym typeface="Hind Madurai"/>
                </a:rPr>
                <a:t> Semiodesk GmbH, Germany. All rights reserved.</a:t>
              </a:r>
              <a:endParaRPr>
                <a:solidFill>
                  <a:srgbClr val="CCCCCC"/>
                </a:solidFill>
                <a:latin typeface="Hind Madurai"/>
                <a:ea typeface="Hind Madurai"/>
                <a:cs typeface="Hind Madurai"/>
                <a:sym typeface="Hind Madurai"/>
              </a:endParaRPr>
            </a:p>
          </p:txBody>
        </p:sp>
      </p:grpSp>
      <p:pic>
        <p:nvPicPr>
          <p:cNvPr id="18" name="Google Shape;18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2115" y="316491"/>
            <a:ext cx="2853526" cy="6463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Hind Madurai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Hind Madurai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Hind Madurai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Hind Madurai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Hind Madurai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Hind Madurai"/>
              <a:buChar char="•"/>
              <a:defRPr>
                <a:latin typeface="Hind Madurai"/>
                <a:ea typeface="Hind Madurai"/>
                <a:cs typeface="Hind Madurai"/>
                <a:sym typeface="Hind Madurai"/>
              </a:defRPr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Hind Madurai"/>
              <a:buChar char="•"/>
              <a:defRPr>
                <a:latin typeface="Hind Madurai"/>
                <a:ea typeface="Hind Madurai"/>
                <a:cs typeface="Hind Madurai"/>
                <a:sym typeface="Hind Madurai"/>
              </a:defRPr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Hind Madurai"/>
              <a:buChar char="•"/>
              <a:defRPr>
                <a:latin typeface="Hind Madurai"/>
                <a:ea typeface="Hind Madurai"/>
                <a:cs typeface="Hind Madurai"/>
                <a:sym typeface="Hind Madurai"/>
              </a:defRPr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Hind Madurai"/>
              <a:buChar char="•"/>
              <a:defRPr>
                <a:latin typeface="Hind Madurai"/>
                <a:ea typeface="Hind Madurai"/>
                <a:cs typeface="Hind Madurai"/>
                <a:sym typeface="Hind Madurai"/>
              </a:defRPr>
            </a:lvl9pPr>
          </a:lstStyle>
          <a:p/>
        </p:txBody>
      </p:sp>
      <p:sp>
        <p:nvSpPr>
          <p:cNvPr id="77" name="Google Shape;77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Hind Madurai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Hind Madurai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Hind Madurai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Hind Madurai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Hind Madurai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Hind Madurai"/>
              <a:buChar char="•"/>
              <a:defRPr>
                <a:latin typeface="Hind Madurai"/>
                <a:ea typeface="Hind Madurai"/>
                <a:cs typeface="Hind Madurai"/>
                <a:sym typeface="Hind Madurai"/>
              </a:defRPr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Hind Madurai"/>
              <a:buChar char="•"/>
              <a:defRPr>
                <a:latin typeface="Hind Madurai"/>
                <a:ea typeface="Hind Madurai"/>
                <a:cs typeface="Hind Madurai"/>
                <a:sym typeface="Hind Madurai"/>
              </a:defRPr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Hind Madurai"/>
              <a:buChar char="•"/>
              <a:defRPr>
                <a:latin typeface="Hind Madurai"/>
                <a:ea typeface="Hind Madurai"/>
                <a:cs typeface="Hind Madurai"/>
                <a:sym typeface="Hind Madurai"/>
              </a:defRPr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Hind Madurai"/>
              <a:buChar char="•"/>
              <a:defRPr>
                <a:latin typeface="Hind Madurai"/>
                <a:ea typeface="Hind Madurai"/>
                <a:cs typeface="Hind Madurai"/>
                <a:sym typeface="Hind Madurai"/>
              </a:defRPr>
            </a:lvl9pPr>
          </a:lstStyle>
          <a:p/>
        </p:txBody>
      </p:sp>
      <p:sp>
        <p:nvSpPr>
          <p:cNvPr id="83" name="Google Shape;83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Hind Madurai"/>
              <a:buNone/>
              <a:defRPr b="1">
                <a:latin typeface="Hind Madurai"/>
                <a:ea typeface="Hind Madurai"/>
                <a:cs typeface="Hind Madurai"/>
                <a:sym typeface="Hind Madura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grpSp>
        <p:nvGrpSpPr>
          <p:cNvPr id="22" name="Google Shape;22;p3"/>
          <p:cNvGrpSpPr/>
          <p:nvPr/>
        </p:nvGrpSpPr>
        <p:grpSpPr>
          <a:xfrm>
            <a:off x="0" y="6309320"/>
            <a:ext cx="12191695" cy="548700"/>
            <a:chOff x="0" y="6309320"/>
            <a:chExt cx="9144000" cy="548700"/>
          </a:xfrm>
        </p:grpSpPr>
        <p:sp>
          <p:nvSpPr>
            <p:cNvPr id="23" name="Google Shape;23;p3"/>
            <p:cNvSpPr/>
            <p:nvPr/>
          </p:nvSpPr>
          <p:spPr>
            <a:xfrm>
              <a:off x="0" y="6309320"/>
              <a:ext cx="9144000" cy="54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24;p3"/>
            <p:cNvSpPr txBox="1"/>
            <p:nvPr/>
          </p:nvSpPr>
          <p:spPr>
            <a:xfrm>
              <a:off x="5312626" y="6429775"/>
              <a:ext cx="36618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0" lang="en-GB" sz="1400" u="none" cap="none" strike="noStrike">
                  <a:solidFill>
                    <a:srgbClr val="B7B7B7"/>
                  </a:solidFill>
                  <a:latin typeface="Hind Madurai"/>
                  <a:ea typeface="Hind Madurai"/>
                  <a:cs typeface="Hind Madurai"/>
                  <a:sym typeface="Hind Madurai"/>
                </a:rPr>
                <a:t>©2020 Semiodesk GmbH, Germany. All rights reserved.</a:t>
              </a:r>
              <a:endParaRPr>
                <a:solidFill>
                  <a:srgbClr val="B7B7B7"/>
                </a:solidFill>
                <a:latin typeface="Hind Madurai"/>
                <a:ea typeface="Hind Madurai"/>
                <a:cs typeface="Hind Madurai"/>
                <a:sym typeface="Hind Madurai"/>
              </a:endParaRPr>
            </a:p>
          </p:txBody>
        </p:sp>
      </p:grpSp>
      <p:pic>
        <p:nvPicPr>
          <p:cNvPr id="25" name="Google Shape;25;p3"/>
          <p:cNvPicPr preferRelativeResize="0"/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>
            <a:off x="2762575" y="1269100"/>
            <a:ext cx="9429427" cy="558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Hind Madura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9" name="Google Shape;29;p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grpSp>
        <p:nvGrpSpPr>
          <p:cNvPr id="32" name="Google Shape;32;p4"/>
          <p:cNvGrpSpPr/>
          <p:nvPr/>
        </p:nvGrpSpPr>
        <p:grpSpPr>
          <a:xfrm>
            <a:off x="0" y="6309320"/>
            <a:ext cx="12191695" cy="548700"/>
            <a:chOff x="0" y="6309320"/>
            <a:chExt cx="9144000" cy="548700"/>
          </a:xfrm>
        </p:grpSpPr>
        <p:sp>
          <p:nvSpPr>
            <p:cNvPr id="33" name="Google Shape;33;p4"/>
            <p:cNvSpPr/>
            <p:nvPr/>
          </p:nvSpPr>
          <p:spPr>
            <a:xfrm>
              <a:off x="0" y="6309320"/>
              <a:ext cx="9144000" cy="54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34;p4"/>
            <p:cNvSpPr txBox="1"/>
            <p:nvPr/>
          </p:nvSpPr>
          <p:spPr>
            <a:xfrm>
              <a:off x="5312626" y="6429775"/>
              <a:ext cx="36618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0" lang="en-GB" sz="1400" u="none" cap="none" strike="noStrike">
                  <a:solidFill>
                    <a:srgbClr val="B7B7B7"/>
                  </a:solidFill>
                  <a:latin typeface="Hind Madurai"/>
                  <a:ea typeface="Hind Madurai"/>
                  <a:cs typeface="Hind Madurai"/>
                  <a:sym typeface="Hind Madurai"/>
                </a:rPr>
                <a:t>©2020 Semiodesk GmbH, Germany. All rights reserved.</a:t>
              </a:r>
              <a:endParaRPr>
                <a:solidFill>
                  <a:srgbClr val="B7B7B7"/>
                </a:solidFill>
                <a:latin typeface="Hind Madurai"/>
                <a:ea typeface="Hind Madurai"/>
                <a:cs typeface="Hind Madurai"/>
                <a:sym typeface="Hind Madurai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Hind Madurai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Hind Madurai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Hind Madurai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Hind Madurai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Hind Madurai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Hind Madurai"/>
              <a:buChar char="•"/>
              <a:defRPr>
                <a:latin typeface="Hind Madurai"/>
                <a:ea typeface="Hind Madurai"/>
                <a:cs typeface="Hind Madurai"/>
                <a:sym typeface="Hind Madurai"/>
              </a:defRPr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Hind Madurai"/>
              <a:buChar char="•"/>
              <a:defRPr>
                <a:latin typeface="Hind Madurai"/>
                <a:ea typeface="Hind Madurai"/>
                <a:cs typeface="Hind Madurai"/>
                <a:sym typeface="Hind Madurai"/>
              </a:defRPr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Hind Madurai"/>
              <a:buChar char="•"/>
              <a:defRPr>
                <a:latin typeface="Hind Madurai"/>
                <a:ea typeface="Hind Madurai"/>
                <a:cs typeface="Hind Madurai"/>
                <a:sym typeface="Hind Madurai"/>
              </a:defRPr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Hind Madurai"/>
              <a:buChar char="•"/>
              <a:defRPr>
                <a:latin typeface="Hind Madurai"/>
                <a:ea typeface="Hind Madurai"/>
                <a:cs typeface="Hind Madurai"/>
                <a:sym typeface="Hind Madurai"/>
              </a:defRPr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Hind Madurai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Hind Madurai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Hind Madurai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Hind Madurai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Hind Madurai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Hind Madurai"/>
              <a:buChar char="•"/>
              <a:defRPr>
                <a:latin typeface="Hind Madurai"/>
                <a:ea typeface="Hind Madurai"/>
                <a:cs typeface="Hind Madurai"/>
                <a:sym typeface="Hind Madurai"/>
              </a:defRPr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Hind Madurai"/>
              <a:buChar char="•"/>
              <a:defRPr>
                <a:latin typeface="Hind Madurai"/>
                <a:ea typeface="Hind Madurai"/>
                <a:cs typeface="Hind Madurai"/>
                <a:sym typeface="Hind Madurai"/>
              </a:defRPr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Hind Madurai"/>
              <a:buChar char="•"/>
              <a:defRPr>
                <a:latin typeface="Hind Madurai"/>
                <a:ea typeface="Hind Madurai"/>
                <a:cs typeface="Hind Madurai"/>
                <a:sym typeface="Hind Madurai"/>
              </a:defRPr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Hind Madurai"/>
              <a:buChar char="•"/>
              <a:defRPr>
                <a:latin typeface="Hind Madurai"/>
                <a:ea typeface="Hind Madurai"/>
                <a:cs typeface="Hind Madurai"/>
                <a:sym typeface="Hind Madurai"/>
              </a:defRPr>
            </a:lvl9pPr>
          </a:lstStyle>
          <a:p/>
        </p:txBody>
      </p:sp>
      <p:sp>
        <p:nvSpPr>
          <p:cNvPr id="39" name="Google Shape;39;p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6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6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6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Hind Madurai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Hind Madurai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Hind Madurai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Hind Madurai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Hind Madurai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Hind Madurai"/>
              <a:buChar char="•"/>
              <a:defRPr>
                <a:latin typeface="Hind Madurai"/>
                <a:ea typeface="Hind Madurai"/>
                <a:cs typeface="Hind Madurai"/>
                <a:sym typeface="Hind Madurai"/>
              </a:defRPr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Hind Madurai"/>
              <a:buChar char="•"/>
              <a:defRPr>
                <a:latin typeface="Hind Madurai"/>
                <a:ea typeface="Hind Madurai"/>
                <a:cs typeface="Hind Madurai"/>
                <a:sym typeface="Hind Madurai"/>
              </a:defRPr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Hind Madurai"/>
              <a:buChar char="•"/>
              <a:defRPr>
                <a:latin typeface="Hind Madurai"/>
                <a:ea typeface="Hind Madurai"/>
                <a:cs typeface="Hind Madurai"/>
                <a:sym typeface="Hind Madurai"/>
              </a:defRPr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Hind Madurai"/>
              <a:buChar char="•"/>
              <a:defRPr>
                <a:latin typeface="Hind Madurai"/>
                <a:ea typeface="Hind Madurai"/>
                <a:cs typeface="Hind Madurai"/>
                <a:sym typeface="Hind Madurai"/>
              </a:defRPr>
            </a:lvl9pPr>
          </a:lstStyle>
          <a:p/>
        </p:txBody>
      </p:sp>
      <p:sp>
        <p:nvSpPr>
          <p:cNvPr id="46" name="Google Shape;46;p6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7" name="Google Shape;47;p6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Hind Madurai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Hind Madurai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Hind Madurai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Hind Madurai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Hind Madurai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Hind Madurai"/>
              <a:buChar char="•"/>
              <a:defRPr>
                <a:latin typeface="Hind Madurai"/>
                <a:ea typeface="Hind Madurai"/>
                <a:cs typeface="Hind Madurai"/>
                <a:sym typeface="Hind Madurai"/>
              </a:defRPr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Hind Madurai"/>
              <a:buChar char="•"/>
              <a:defRPr>
                <a:latin typeface="Hind Madurai"/>
                <a:ea typeface="Hind Madurai"/>
                <a:cs typeface="Hind Madurai"/>
                <a:sym typeface="Hind Madurai"/>
              </a:defRPr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Hind Madurai"/>
              <a:buChar char="•"/>
              <a:defRPr>
                <a:latin typeface="Hind Madurai"/>
                <a:ea typeface="Hind Madurai"/>
                <a:cs typeface="Hind Madurai"/>
                <a:sym typeface="Hind Madurai"/>
              </a:defRPr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Hind Madurai"/>
              <a:buChar char="•"/>
              <a:defRPr>
                <a:latin typeface="Hind Madurai"/>
                <a:ea typeface="Hind Madurai"/>
                <a:cs typeface="Hind Madurai"/>
                <a:sym typeface="Hind Madurai"/>
              </a:defRPr>
            </a:lvl9pPr>
          </a:lstStyle>
          <a:p/>
        </p:txBody>
      </p:sp>
      <p:sp>
        <p:nvSpPr>
          <p:cNvPr id="48" name="Google Shape;48;p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Hind Madura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9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3200"/>
              <a:buFont typeface="Hind Madurai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800"/>
              <a:buFont typeface="Hind Madurai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Font typeface="Hind Madurai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Font typeface="Hind Madurai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Font typeface="Hind Madurai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Font typeface="Hind Madurai"/>
              <a:buChar char="•"/>
              <a:defRPr sz="2000">
                <a:latin typeface="Hind Madurai"/>
                <a:ea typeface="Hind Madurai"/>
                <a:cs typeface="Hind Madurai"/>
                <a:sym typeface="Hind Madurai"/>
              </a:defRPr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Font typeface="Hind Madurai"/>
              <a:buChar char="•"/>
              <a:defRPr sz="2000">
                <a:latin typeface="Hind Madurai"/>
                <a:ea typeface="Hind Madurai"/>
                <a:cs typeface="Hind Madurai"/>
                <a:sym typeface="Hind Madurai"/>
              </a:defRPr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Font typeface="Hind Madurai"/>
              <a:buChar char="•"/>
              <a:defRPr sz="2000">
                <a:latin typeface="Hind Madurai"/>
                <a:ea typeface="Hind Madurai"/>
                <a:cs typeface="Hind Madurai"/>
                <a:sym typeface="Hind Madurai"/>
              </a:defRPr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Font typeface="Hind Madurai"/>
              <a:buChar char="•"/>
              <a:defRPr sz="2000">
                <a:latin typeface="Hind Madurai"/>
                <a:ea typeface="Hind Madurai"/>
                <a:cs typeface="Hind Madurai"/>
                <a:sym typeface="Hind Madurai"/>
              </a:defRPr>
            </a:lvl9pPr>
          </a:lstStyle>
          <a:p/>
        </p:txBody>
      </p:sp>
      <p:sp>
        <p:nvSpPr>
          <p:cNvPr id="63" name="Google Shape;63;p9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ind Madurai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 Madurai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ind Madurai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ind Madurai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ind Madurai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ind Madurai"/>
              <a:buNone/>
              <a:defRPr sz="1000">
                <a:latin typeface="Hind Madurai"/>
                <a:ea typeface="Hind Madurai"/>
                <a:cs typeface="Hind Madurai"/>
                <a:sym typeface="Hind Madurai"/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ind Madurai"/>
              <a:buNone/>
              <a:defRPr sz="1000">
                <a:latin typeface="Hind Madurai"/>
                <a:ea typeface="Hind Madurai"/>
                <a:cs typeface="Hind Madurai"/>
                <a:sym typeface="Hind Madurai"/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ind Madurai"/>
              <a:buNone/>
              <a:defRPr sz="1000">
                <a:latin typeface="Hind Madurai"/>
                <a:ea typeface="Hind Madurai"/>
                <a:cs typeface="Hind Madurai"/>
                <a:sym typeface="Hind Madurai"/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ind Madurai"/>
              <a:buNone/>
              <a:defRPr sz="1000">
                <a:latin typeface="Hind Madurai"/>
                <a:ea typeface="Hind Madurai"/>
                <a:cs typeface="Hind Madurai"/>
                <a:sym typeface="Hind Madurai"/>
              </a:defRPr>
            </a:lvl9pPr>
          </a:lstStyle>
          <a:p/>
        </p:txBody>
      </p:sp>
      <p:sp>
        <p:nvSpPr>
          <p:cNvPr id="64" name="Google Shape;64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Hind Madura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10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FFFFFF"/>
                </a:solidFill>
                <a:latin typeface="Hind Madurai"/>
                <a:ea typeface="Hind Madurai"/>
                <a:cs typeface="Hind Madurai"/>
                <a:sym typeface="Hind Madura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Hind Madurai"/>
                <a:ea typeface="Hind Madurai"/>
                <a:cs typeface="Hind Madurai"/>
                <a:sym typeface="Hind Madura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Hind Madurai"/>
                <a:ea typeface="Hind Madurai"/>
                <a:cs typeface="Hind Madurai"/>
                <a:sym typeface="Hind Madura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Hind Madurai"/>
                <a:ea typeface="Hind Madurai"/>
                <a:cs typeface="Hind Madurai"/>
                <a:sym typeface="Hind Madura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Hind Madurai"/>
                <a:ea typeface="Hind Madurai"/>
                <a:cs typeface="Hind Madurai"/>
                <a:sym typeface="Hind Madura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" name="Google Shape;70;p10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ind Madurai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 Madurai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ind Madurai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ind Madurai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ind Madurai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ind Madurai"/>
              <a:buNone/>
              <a:defRPr sz="1000">
                <a:latin typeface="Hind Madurai"/>
                <a:ea typeface="Hind Madurai"/>
                <a:cs typeface="Hind Madurai"/>
                <a:sym typeface="Hind Madurai"/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ind Madurai"/>
              <a:buNone/>
              <a:defRPr sz="1000">
                <a:latin typeface="Hind Madurai"/>
                <a:ea typeface="Hind Madurai"/>
                <a:cs typeface="Hind Madurai"/>
                <a:sym typeface="Hind Madurai"/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ind Madurai"/>
              <a:buNone/>
              <a:defRPr sz="1000">
                <a:latin typeface="Hind Madurai"/>
                <a:ea typeface="Hind Madurai"/>
                <a:cs typeface="Hind Madurai"/>
                <a:sym typeface="Hind Madurai"/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ind Madurai"/>
              <a:buNone/>
              <a:defRPr sz="1000">
                <a:latin typeface="Hind Madurai"/>
                <a:ea typeface="Hind Madurai"/>
                <a:cs typeface="Hind Madurai"/>
                <a:sym typeface="Hind Madurai"/>
              </a:defRPr>
            </a:lvl9pPr>
          </a:lstStyle>
          <a:p/>
        </p:txBody>
      </p:sp>
      <p:sp>
        <p:nvSpPr>
          <p:cNvPr id="71" name="Google Shape;71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34343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Hind Madurai"/>
              <a:buNone/>
              <a:defRPr b="1" i="0" sz="4400" u="none" cap="none" strike="noStrike">
                <a:solidFill>
                  <a:srgbClr val="FFFFFF"/>
                </a:solidFill>
                <a:latin typeface="Hind Madurai"/>
                <a:ea typeface="Hind Madurai"/>
                <a:cs typeface="Hind Madurai"/>
                <a:sym typeface="Hind Madura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FFFFFF"/>
                </a:solidFill>
                <a:latin typeface="Hind Madurai"/>
                <a:ea typeface="Hind Madurai"/>
                <a:cs typeface="Hind Madurai"/>
                <a:sym typeface="Hind Madura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FFFFFF"/>
                </a:solidFill>
                <a:latin typeface="Hind Madurai"/>
                <a:ea typeface="Hind Madurai"/>
                <a:cs typeface="Hind Madurai"/>
                <a:sym typeface="Hind Madura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FFFFFF"/>
                </a:solidFill>
                <a:latin typeface="Hind Madurai"/>
                <a:ea typeface="Hind Madurai"/>
                <a:cs typeface="Hind Madurai"/>
                <a:sym typeface="Hind Madura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FFFFFF"/>
                </a:solidFill>
                <a:latin typeface="Hind Madurai"/>
                <a:ea typeface="Hind Madurai"/>
                <a:cs typeface="Hind Madurai"/>
                <a:sym typeface="Hind Madura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FFFFFF"/>
                </a:solidFill>
                <a:latin typeface="Hind Madurai"/>
                <a:ea typeface="Hind Madurai"/>
                <a:cs typeface="Hind Madurai"/>
                <a:sym typeface="Hind Madura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jpg"/><Relationship Id="rId4" Type="http://schemas.openxmlformats.org/officeDocument/2006/relationships/image" Target="../media/image11.png"/><Relationship Id="rId5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jp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jp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jp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www.slideshare.net/AlanMorrison/collapsing-the-it-stack-clearing-a-path-for-ai-adoption" TargetMode="External"/><Relationship Id="rId4" Type="http://schemas.openxmlformats.org/officeDocument/2006/relationships/hyperlink" Target="https://www.linkedin.com/in/alanmorrison/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.jpg"/><Relationship Id="rId4" Type="http://schemas.openxmlformats.org/officeDocument/2006/relationships/image" Target="../media/image11.png"/><Relationship Id="rId5" Type="http://schemas.openxmlformats.org/officeDocument/2006/relationships/image" Target="../media/image1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.jpg"/><Relationship Id="rId4" Type="http://schemas.openxmlformats.org/officeDocument/2006/relationships/image" Target="../media/image11.png"/><Relationship Id="rId5" Type="http://schemas.openxmlformats.org/officeDocument/2006/relationships/image" Target="../media/image1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.jpg"/><Relationship Id="rId4" Type="http://schemas.openxmlformats.org/officeDocument/2006/relationships/image" Target="../media/image11.png"/><Relationship Id="rId5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.jpg"/><Relationship Id="rId4" Type="http://schemas.openxmlformats.org/officeDocument/2006/relationships/image" Target="../media/image11.png"/><Relationship Id="rId5" Type="http://schemas.openxmlformats.org/officeDocument/2006/relationships/image" Target="../media/image1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.jpg"/><Relationship Id="rId4" Type="http://schemas.openxmlformats.org/officeDocument/2006/relationships/image" Target="../media/image11.png"/><Relationship Id="rId5" Type="http://schemas.openxmlformats.org/officeDocument/2006/relationships/image" Target="../media/image1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3.png"/><Relationship Id="rId4" Type="http://schemas.openxmlformats.org/officeDocument/2006/relationships/hyperlink" Target="https://blogs.sap.com/2020/05/19/covid-19-how-the-technical-foundation-of-the-corona-warn-app-in-germany-looks-like/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.jpg"/><Relationship Id="rId4" Type="http://schemas.openxmlformats.org/officeDocument/2006/relationships/image" Target="../media/image12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.jpg"/><Relationship Id="rId4" Type="http://schemas.openxmlformats.org/officeDocument/2006/relationships/image" Target="../media/image12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.jpg"/><Relationship Id="rId4" Type="http://schemas.openxmlformats.org/officeDocument/2006/relationships/image" Target="../media/image12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.jp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.jp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2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0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2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9.png"/><Relationship Id="rId4" Type="http://schemas.openxmlformats.org/officeDocument/2006/relationships/hyperlink" Target="https://github.com/janhommes/o.js" TargetMode="External"/><Relationship Id="rId5" Type="http://schemas.openxmlformats.org/officeDocument/2006/relationships/hyperlink" Target="https://github.com/janhommes/o.js" TargetMode="Externa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hyperlink" Target="https://github.com/janhommes/o.js#crud-examples" TargetMode="External"/><Relationship Id="rId4" Type="http://schemas.openxmlformats.org/officeDocument/2006/relationships/image" Target="../media/image22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6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1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jpg"/><Relationship Id="rId4" Type="http://schemas.openxmlformats.org/officeDocument/2006/relationships/hyperlink" Target="http://www.linkedin.com/in/andyle13" TargetMode="Externa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5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4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6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3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7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5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9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28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32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3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Relationship Id="rId4" Type="http://schemas.openxmlformats.org/officeDocument/2006/relationships/image" Target="../media/image10.png"/><Relationship Id="rId5" Type="http://schemas.openxmlformats.org/officeDocument/2006/relationships/image" Target="../media/image1.png"/><Relationship Id="rId6" Type="http://schemas.openxmlformats.org/officeDocument/2006/relationships/image" Target="../media/image12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hyperlink" Target="https://github.com/andyle13/semiodesk-ui5-trinityrdf-contacttracing" TargetMode="External"/><Relationship Id="rId4" Type="http://schemas.openxmlformats.org/officeDocument/2006/relationships/image" Target="../media/image31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12.png"/><Relationship Id="rId4" Type="http://schemas.openxmlformats.org/officeDocument/2006/relationships/hyperlink" Target="https://semiodesk.com" TargetMode="External"/><Relationship Id="rId5" Type="http://schemas.openxmlformats.org/officeDocument/2006/relationships/hyperlink" Target="https://github.com/andyle13/semiodesk-ui5-trinityrdf-contacttracing" TargetMode="Externa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hyperlink" Target="https://modom.io" TargetMode="External"/><Relationship Id="rId5" Type="http://schemas.openxmlformats.org/officeDocument/2006/relationships/image" Target="../media/image7.png"/><Relationship Id="rId6" Type="http://schemas.openxmlformats.org/officeDocument/2006/relationships/hyperlink" Target="https://trinity-rdf.net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hyperlink" Target="https://modom.io" TargetMode="External"/><Relationship Id="rId5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trinity-rdf.net" TargetMode="External"/><Relationship Id="rId4" Type="http://schemas.openxmlformats.org/officeDocument/2006/relationships/image" Target="../media/image6.png"/><Relationship Id="rId5" Type="http://schemas.openxmlformats.org/officeDocument/2006/relationships/image" Target="../media/image9.png"/><Relationship Id="rId6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3"/>
          <p:cNvSpPr txBox="1"/>
          <p:nvPr>
            <p:ph type="ctrTitle"/>
          </p:nvPr>
        </p:nvSpPr>
        <p:spPr>
          <a:xfrm>
            <a:off x="602115" y="1854199"/>
            <a:ext cx="10766700" cy="16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Hind Madurai"/>
              <a:buNone/>
            </a:pPr>
            <a:r>
              <a:rPr lang="en-GB" sz="4400"/>
              <a:t>Accessing a Semantic Graph Database with OpenUI5 via OData</a:t>
            </a:r>
            <a:endParaRPr sz="4400"/>
          </a:p>
        </p:txBody>
      </p:sp>
      <p:sp>
        <p:nvSpPr>
          <p:cNvPr id="91" name="Google Shape;91;p13"/>
          <p:cNvSpPr txBox="1"/>
          <p:nvPr>
            <p:ph idx="1" type="subTitle"/>
          </p:nvPr>
        </p:nvSpPr>
        <p:spPr>
          <a:xfrm>
            <a:off x="602115" y="3602038"/>
            <a:ext cx="10766700" cy="16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GB"/>
              <a:t>b</a:t>
            </a:r>
            <a:r>
              <a:rPr lang="en-GB"/>
              <a:t>y Andy Le, Sebastian Faubel, Moritz Eberl, Stefan Summesberger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4" name="Google Shape;174;p22"/>
          <p:cNvCxnSpPr/>
          <p:nvPr/>
        </p:nvCxnSpPr>
        <p:spPr>
          <a:xfrm>
            <a:off x="4747375" y="1944238"/>
            <a:ext cx="0" cy="29067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75" name="Google Shape;175;p22"/>
          <p:cNvCxnSpPr/>
          <p:nvPr/>
        </p:nvCxnSpPr>
        <p:spPr>
          <a:xfrm>
            <a:off x="7203625" y="1972538"/>
            <a:ext cx="0" cy="29067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176" name="Google Shape;176;p22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GB" sz="1800">
                <a:solidFill>
                  <a:srgbClr val="B7B7B7"/>
                </a:solidFill>
              </a:rPr>
              <a:t>INTRODUCTION TO LINKED DATA</a:t>
            </a:r>
            <a:endParaRPr b="0" sz="1800">
              <a:solidFill>
                <a:srgbClr val="B7B7B7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is Linked Data?</a:t>
            </a:r>
            <a:endParaRPr/>
          </a:p>
        </p:txBody>
      </p:sp>
      <p:sp>
        <p:nvSpPr>
          <p:cNvPr id="177" name="Google Shape;177;p22"/>
          <p:cNvSpPr txBox="1"/>
          <p:nvPr>
            <p:ph idx="1" type="body"/>
          </p:nvPr>
        </p:nvSpPr>
        <p:spPr>
          <a:xfrm>
            <a:off x="838200" y="5103325"/>
            <a:ext cx="10515600" cy="1073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accent1"/>
                </a:solidFill>
                <a:latin typeface="Roboto Light"/>
                <a:ea typeface="Roboto Light"/>
                <a:cs typeface="Roboto Light"/>
                <a:sym typeface="Roboto Light"/>
              </a:rPr>
              <a:t>At the heart of linked data is a sentence.</a:t>
            </a:r>
            <a:endParaRPr sz="2000">
              <a:solidFill>
                <a:schemeClr val="accent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2000">
                <a:latin typeface="Roboto Light"/>
                <a:ea typeface="Roboto Light"/>
                <a:cs typeface="Roboto Light"/>
                <a:sym typeface="Roboto Light"/>
              </a:rPr>
              <a:t>It’s also called </a:t>
            </a:r>
            <a:r>
              <a:rPr b="1" lang="en-GB" sz="2000"/>
              <a:t>Triple</a:t>
            </a:r>
            <a:r>
              <a:rPr lang="en-GB" sz="2000"/>
              <a:t>.</a:t>
            </a:r>
            <a:endParaRPr sz="1600"/>
          </a:p>
        </p:txBody>
      </p:sp>
      <p:sp>
        <p:nvSpPr>
          <p:cNvPr id="178" name="Google Shape;178;p22"/>
          <p:cNvSpPr/>
          <p:nvPr/>
        </p:nvSpPr>
        <p:spPr>
          <a:xfrm>
            <a:off x="2309575" y="2613963"/>
            <a:ext cx="1848300" cy="5091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:Andy</a:t>
            </a:r>
            <a:endParaRPr/>
          </a:p>
        </p:txBody>
      </p:sp>
      <p:sp>
        <p:nvSpPr>
          <p:cNvPr id="179" name="Google Shape;179;p22"/>
          <p:cNvSpPr/>
          <p:nvPr/>
        </p:nvSpPr>
        <p:spPr>
          <a:xfrm>
            <a:off x="8034125" y="2613963"/>
            <a:ext cx="1848300" cy="5091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:Person</a:t>
            </a:r>
            <a:endParaRPr/>
          </a:p>
        </p:txBody>
      </p:sp>
      <p:cxnSp>
        <p:nvCxnSpPr>
          <p:cNvPr id="180" name="Google Shape;180;p22"/>
          <p:cNvCxnSpPr>
            <a:stCxn id="178" idx="3"/>
            <a:endCxn id="179" idx="1"/>
          </p:cNvCxnSpPr>
          <p:nvPr/>
        </p:nvCxnSpPr>
        <p:spPr>
          <a:xfrm>
            <a:off x="4157875" y="2868513"/>
            <a:ext cx="3876300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1" name="Google Shape;181;p22"/>
          <p:cNvSpPr txBox="1"/>
          <p:nvPr/>
        </p:nvSpPr>
        <p:spPr>
          <a:xfrm>
            <a:off x="5309950" y="2466813"/>
            <a:ext cx="13395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Hind Madurai"/>
                <a:ea typeface="Hind Madurai"/>
                <a:cs typeface="Hind Madurai"/>
                <a:sym typeface="Hind Madurai"/>
              </a:rPr>
              <a:t>:is a</a:t>
            </a:r>
            <a:endParaRPr>
              <a:solidFill>
                <a:srgbClr val="FFFFFF"/>
              </a:solidFill>
              <a:latin typeface="Hind Madurai"/>
              <a:ea typeface="Hind Madurai"/>
              <a:cs typeface="Hind Madurai"/>
              <a:sym typeface="Hind Madurai"/>
            </a:endParaRPr>
          </a:p>
        </p:txBody>
      </p:sp>
      <p:sp>
        <p:nvSpPr>
          <p:cNvPr id="182" name="Google Shape;182;p22"/>
          <p:cNvSpPr txBox="1"/>
          <p:nvPr/>
        </p:nvSpPr>
        <p:spPr>
          <a:xfrm>
            <a:off x="2403325" y="1914906"/>
            <a:ext cx="16476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accent1"/>
                </a:solidFill>
                <a:latin typeface="Hind Madurai"/>
                <a:ea typeface="Hind Madurai"/>
                <a:cs typeface="Hind Madurai"/>
                <a:sym typeface="Hind Madurai"/>
              </a:rPr>
              <a:t>Subject</a:t>
            </a:r>
            <a:endParaRPr b="1">
              <a:solidFill>
                <a:schemeClr val="accent1"/>
              </a:solidFill>
              <a:latin typeface="Hind Madurai"/>
              <a:ea typeface="Hind Madurai"/>
              <a:cs typeface="Hind Madurai"/>
              <a:sym typeface="Hind Madurai"/>
            </a:endParaRPr>
          </a:p>
        </p:txBody>
      </p:sp>
      <p:sp>
        <p:nvSpPr>
          <p:cNvPr id="183" name="Google Shape;183;p22"/>
          <p:cNvSpPr txBox="1"/>
          <p:nvPr/>
        </p:nvSpPr>
        <p:spPr>
          <a:xfrm>
            <a:off x="5218750" y="1914906"/>
            <a:ext cx="16476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accent1"/>
                </a:solidFill>
                <a:latin typeface="Hind Madurai"/>
                <a:ea typeface="Hind Madurai"/>
                <a:cs typeface="Hind Madurai"/>
                <a:sym typeface="Hind Madurai"/>
              </a:rPr>
              <a:t>Predicate</a:t>
            </a:r>
            <a:endParaRPr b="1">
              <a:solidFill>
                <a:schemeClr val="accent1"/>
              </a:solidFill>
              <a:latin typeface="Hind Madurai"/>
              <a:ea typeface="Hind Madurai"/>
              <a:cs typeface="Hind Madurai"/>
              <a:sym typeface="Hind Madurai"/>
            </a:endParaRPr>
          </a:p>
        </p:txBody>
      </p:sp>
      <p:sp>
        <p:nvSpPr>
          <p:cNvPr id="184" name="Google Shape;184;p22"/>
          <p:cNvSpPr txBox="1"/>
          <p:nvPr/>
        </p:nvSpPr>
        <p:spPr>
          <a:xfrm>
            <a:off x="8034175" y="1914906"/>
            <a:ext cx="16476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accent1"/>
                </a:solidFill>
                <a:latin typeface="Hind Madurai"/>
                <a:ea typeface="Hind Madurai"/>
                <a:cs typeface="Hind Madurai"/>
                <a:sym typeface="Hind Madurai"/>
              </a:rPr>
              <a:t>Object</a:t>
            </a:r>
            <a:endParaRPr b="1">
              <a:solidFill>
                <a:schemeClr val="accent1"/>
              </a:solidFill>
              <a:latin typeface="Hind Madurai"/>
              <a:ea typeface="Hind Madurai"/>
              <a:cs typeface="Hind Madurai"/>
              <a:sym typeface="Hind Madurai"/>
            </a:endParaRPr>
          </a:p>
        </p:txBody>
      </p:sp>
      <p:pic>
        <p:nvPicPr>
          <p:cNvPr id="185" name="Google Shape;18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3325" y="2667675"/>
            <a:ext cx="401700" cy="4017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0" name="Google Shape;190;p23"/>
          <p:cNvCxnSpPr/>
          <p:nvPr/>
        </p:nvCxnSpPr>
        <p:spPr>
          <a:xfrm>
            <a:off x="4747375" y="1944238"/>
            <a:ext cx="0" cy="29067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91" name="Google Shape;191;p23"/>
          <p:cNvCxnSpPr/>
          <p:nvPr/>
        </p:nvCxnSpPr>
        <p:spPr>
          <a:xfrm>
            <a:off x="7203625" y="1972538"/>
            <a:ext cx="0" cy="29067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192" name="Google Shape;192;p23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GB" sz="1800">
                <a:solidFill>
                  <a:srgbClr val="B7B7B7"/>
                </a:solidFill>
              </a:rPr>
              <a:t>INTRODUCTION TO LINKED DATA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is Linked Data?</a:t>
            </a:r>
            <a:endParaRPr/>
          </a:p>
        </p:txBody>
      </p:sp>
      <p:sp>
        <p:nvSpPr>
          <p:cNvPr id="193" name="Google Shape;193;p23"/>
          <p:cNvSpPr txBox="1"/>
          <p:nvPr>
            <p:ph idx="1" type="body"/>
          </p:nvPr>
        </p:nvSpPr>
        <p:spPr>
          <a:xfrm>
            <a:off x="838200" y="5367925"/>
            <a:ext cx="10515600" cy="808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2000">
                <a:latin typeface="Roboto Light"/>
                <a:ea typeface="Roboto Light"/>
                <a:cs typeface="Roboto Light"/>
                <a:sym typeface="Roboto Light"/>
              </a:rPr>
              <a:t>The object of a triple is either</a:t>
            </a:r>
            <a:r>
              <a:rPr lang="en-GB" sz="2000"/>
              <a:t> </a:t>
            </a:r>
            <a:r>
              <a:rPr b="1" lang="en-GB" sz="2000" u="sng"/>
              <a:t>a literal value</a:t>
            </a:r>
            <a:r>
              <a:rPr b="1" lang="en-GB" sz="2000"/>
              <a:t> </a:t>
            </a:r>
            <a:r>
              <a:rPr lang="en-GB" sz="2000">
                <a:latin typeface="Roboto Light"/>
                <a:ea typeface="Roboto Light"/>
                <a:cs typeface="Roboto Light"/>
                <a:sym typeface="Roboto Light"/>
              </a:rPr>
              <a:t>such as a name..</a:t>
            </a:r>
            <a:endParaRPr sz="1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94" name="Google Shape;194;p23"/>
          <p:cNvSpPr/>
          <p:nvPr/>
        </p:nvSpPr>
        <p:spPr>
          <a:xfrm>
            <a:off x="2309575" y="2613963"/>
            <a:ext cx="1848300" cy="5091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:Andy</a:t>
            </a:r>
            <a:endParaRPr/>
          </a:p>
        </p:txBody>
      </p:sp>
      <p:sp>
        <p:nvSpPr>
          <p:cNvPr id="195" name="Google Shape;195;p23"/>
          <p:cNvSpPr/>
          <p:nvPr/>
        </p:nvSpPr>
        <p:spPr>
          <a:xfrm>
            <a:off x="8034125" y="2613963"/>
            <a:ext cx="1848300" cy="5091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:Person</a:t>
            </a:r>
            <a:endParaRPr/>
          </a:p>
        </p:txBody>
      </p:sp>
      <p:cxnSp>
        <p:nvCxnSpPr>
          <p:cNvPr id="196" name="Google Shape;196;p23"/>
          <p:cNvCxnSpPr>
            <a:stCxn id="194" idx="3"/>
            <a:endCxn id="195" idx="1"/>
          </p:cNvCxnSpPr>
          <p:nvPr/>
        </p:nvCxnSpPr>
        <p:spPr>
          <a:xfrm>
            <a:off x="4157875" y="2868513"/>
            <a:ext cx="3876300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7" name="Google Shape;197;p23"/>
          <p:cNvSpPr txBox="1"/>
          <p:nvPr/>
        </p:nvSpPr>
        <p:spPr>
          <a:xfrm>
            <a:off x="5309950" y="2466813"/>
            <a:ext cx="13395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Hind Madurai"/>
                <a:ea typeface="Hind Madurai"/>
                <a:cs typeface="Hind Madurai"/>
                <a:sym typeface="Hind Madurai"/>
              </a:rPr>
              <a:t>:is a</a:t>
            </a:r>
            <a:endParaRPr>
              <a:solidFill>
                <a:srgbClr val="FFFFFF"/>
              </a:solidFill>
              <a:latin typeface="Hind Madurai"/>
              <a:ea typeface="Hind Madurai"/>
              <a:cs typeface="Hind Madurai"/>
              <a:sym typeface="Hind Madurai"/>
            </a:endParaRPr>
          </a:p>
        </p:txBody>
      </p:sp>
      <p:sp>
        <p:nvSpPr>
          <p:cNvPr id="198" name="Google Shape;198;p23"/>
          <p:cNvSpPr txBox="1"/>
          <p:nvPr/>
        </p:nvSpPr>
        <p:spPr>
          <a:xfrm>
            <a:off x="2403325" y="1914906"/>
            <a:ext cx="16476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accent1"/>
                </a:solidFill>
                <a:latin typeface="Hind Madurai"/>
                <a:ea typeface="Hind Madurai"/>
                <a:cs typeface="Hind Madurai"/>
                <a:sym typeface="Hind Madurai"/>
              </a:rPr>
              <a:t>Subject</a:t>
            </a:r>
            <a:endParaRPr b="1">
              <a:solidFill>
                <a:schemeClr val="accent1"/>
              </a:solidFill>
              <a:latin typeface="Hind Madurai"/>
              <a:ea typeface="Hind Madurai"/>
              <a:cs typeface="Hind Madurai"/>
              <a:sym typeface="Hind Madurai"/>
            </a:endParaRPr>
          </a:p>
        </p:txBody>
      </p:sp>
      <p:sp>
        <p:nvSpPr>
          <p:cNvPr id="199" name="Google Shape;199;p23"/>
          <p:cNvSpPr txBox="1"/>
          <p:nvPr/>
        </p:nvSpPr>
        <p:spPr>
          <a:xfrm>
            <a:off x="5218750" y="1914906"/>
            <a:ext cx="16476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accent1"/>
                </a:solidFill>
                <a:latin typeface="Hind Madurai"/>
                <a:ea typeface="Hind Madurai"/>
                <a:cs typeface="Hind Madurai"/>
                <a:sym typeface="Hind Madurai"/>
              </a:rPr>
              <a:t>Predicate</a:t>
            </a:r>
            <a:endParaRPr b="1">
              <a:solidFill>
                <a:schemeClr val="accent1"/>
              </a:solidFill>
              <a:latin typeface="Hind Madurai"/>
              <a:ea typeface="Hind Madurai"/>
              <a:cs typeface="Hind Madurai"/>
              <a:sym typeface="Hind Madurai"/>
            </a:endParaRPr>
          </a:p>
        </p:txBody>
      </p:sp>
      <p:sp>
        <p:nvSpPr>
          <p:cNvPr id="200" name="Google Shape;200;p23"/>
          <p:cNvSpPr txBox="1"/>
          <p:nvPr/>
        </p:nvSpPr>
        <p:spPr>
          <a:xfrm>
            <a:off x="8034175" y="1914906"/>
            <a:ext cx="16476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accent1"/>
                </a:solidFill>
                <a:latin typeface="Hind Madurai"/>
                <a:ea typeface="Hind Madurai"/>
                <a:cs typeface="Hind Madurai"/>
                <a:sym typeface="Hind Madurai"/>
              </a:rPr>
              <a:t>Object</a:t>
            </a:r>
            <a:endParaRPr b="1">
              <a:solidFill>
                <a:schemeClr val="accent1"/>
              </a:solidFill>
              <a:latin typeface="Hind Madurai"/>
              <a:ea typeface="Hind Madurai"/>
              <a:cs typeface="Hind Madurai"/>
              <a:sym typeface="Hind Madurai"/>
            </a:endParaRPr>
          </a:p>
        </p:txBody>
      </p:sp>
      <p:grpSp>
        <p:nvGrpSpPr>
          <p:cNvPr id="201" name="Google Shape;201;p23"/>
          <p:cNvGrpSpPr/>
          <p:nvPr/>
        </p:nvGrpSpPr>
        <p:grpSpPr>
          <a:xfrm>
            <a:off x="3233725" y="3123063"/>
            <a:ext cx="6648700" cy="1063225"/>
            <a:chOff x="3233725" y="3123063"/>
            <a:chExt cx="6648700" cy="1063225"/>
          </a:xfrm>
        </p:grpSpPr>
        <p:sp>
          <p:nvSpPr>
            <p:cNvPr id="202" name="Google Shape;202;p23"/>
            <p:cNvSpPr/>
            <p:nvPr/>
          </p:nvSpPr>
          <p:spPr>
            <a:xfrm>
              <a:off x="8034125" y="3677188"/>
              <a:ext cx="1848300" cy="509100"/>
            </a:xfrm>
            <a:prstGeom prst="roundRect">
              <a:avLst>
                <a:gd fmla="val 0" name="adj"/>
              </a:avLst>
            </a:prstGeom>
            <a:noFill/>
            <a:ln cap="flat" cmpd="sng" w="38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solidFill>
                    <a:srgbClr val="FFFFFF"/>
                  </a:solidFill>
                </a:rPr>
                <a:t>‘Andy’</a:t>
              </a:r>
              <a:endParaRPr>
                <a:solidFill>
                  <a:srgbClr val="FFFFFF"/>
                </a:solidFill>
              </a:endParaRPr>
            </a:p>
          </p:txBody>
        </p:sp>
        <p:cxnSp>
          <p:nvCxnSpPr>
            <p:cNvPr id="203" name="Google Shape;203;p23"/>
            <p:cNvCxnSpPr>
              <a:stCxn id="194" idx="2"/>
              <a:endCxn id="202" idx="1"/>
            </p:cNvCxnSpPr>
            <p:nvPr/>
          </p:nvCxnSpPr>
          <p:spPr>
            <a:xfrm flipH="1" rot="-5400000">
              <a:off x="5229475" y="1127313"/>
              <a:ext cx="808800" cy="4800300"/>
            </a:xfrm>
            <a:prstGeom prst="bentConnector2">
              <a:avLst/>
            </a:prstGeom>
            <a:noFill/>
            <a:ln cap="flat" cmpd="sng" w="38100">
              <a:solidFill>
                <a:srgbClr val="FFFFF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204" name="Google Shape;204;p23"/>
            <p:cNvSpPr txBox="1"/>
            <p:nvPr/>
          </p:nvSpPr>
          <p:spPr>
            <a:xfrm>
              <a:off x="5309950" y="3422863"/>
              <a:ext cx="1339500" cy="40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solidFill>
                    <a:srgbClr val="FFFFFF"/>
                  </a:solidFill>
                  <a:latin typeface="Hind Madurai"/>
                  <a:ea typeface="Hind Madurai"/>
                  <a:cs typeface="Hind Madurai"/>
                  <a:sym typeface="Hind Madurai"/>
                </a:rPr>
                <a:t>:first name</a:t>
              </a:r>
              <a:endParaRPr>
                <a:solidFill>
                  <a:srgbClr val="FFFFFF"/>
                </a:solidFill>
                <a:latin typeface="Hind Madurai"/>
                <a:ea typeface="Hind Madurai"/>
                <a:cs typeface="Hind Madurai"/>
                <a:sym typeface="Hind Madurai"/>
              </a:endParaRPr>
            </a:p>
          </p:txBody>
        </p:sp>
      </p:grpSp>
      <p:grpSp>
        <p:nvGrpSpPr>
          <p:cNvPr id="205" name="Google Shape;205;p23"/>
          <p:cNvGrpSpPr/>
          <p:nvPr/>
        </p:nvGrpSpPr>
        <p:grpSpPr>
          <a:xfrm>
            <a:off x="3233725" y="3123063"/>
            <a:ext cx="6648700" cy="1912150"/>
            <a:chOff x="3233725" y="3123063"/>
            <a:chExt cx="6648700" cy="1912150"/>
          </a:xfrm>
        </p:grpSpPr>
        <p:sp>
          <p:nvSpPr>
            <p:cNvPr id="206" name="Google Shape;206;p23"/>
            <p:cNvSpPr/>
            <p:nvPr/>
          </p:nvSpPr>
          <p:spPr>
            <a:xfrm>
              <a:off x="8034125" y="4526113"/>
              <a:ext cx="1848300" cy="509100"/>
            </a:xfrm>
            <a:prstGeom prst="roundRect">
              <a:avLst>
                <a:gd fmla="val 0" name="adj"/>
              </a:avLst>
            </a:prstGeom>
            <a:noFill/>
            <a:ln cap="flat" cmpd="sng" w="38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solidFill>
                    <a:srgbClr val="FFFFFF"/>
                  </a:solidFill>
                </a:rPr>
                <a:t>‘Le’</a:t>
              </a:r>
              <a:endParaRPr>
                <a:solidFill>
                  <a:srgbClr val="FFFFFF"/>
                </a:solidFill>
              </a:endParaRPr>
            </a:p>
          </p:txBody>
        </p:sp>
        <p:cxnSp>
          <p:nvCxnSpPr>
            <p:cNvPr id="207" name="Google Shape;207;p23"/>
            <p:cNvCxnSpPr>
              <a:stCxn id="194" idx="2"/>
            </p:cNvCxnSpPr>
            <p:nvPr/>
          </p:nvCxnSpPr>
          <p:spPr>
            <a:xfrm flipH="1" rot="-5400000">
              <a:off x="4767925" y="1588863"/>
              <a:ext cx="1731900" cy="4800300"/>
            </a:xfrm>
            <a:prstGeom prst="bentConnector2">
              <a:avLst/>
            </a:prstGeom>
            <a:noFill/>
            <a:ln cap="flat" cmpd="sng" w="38100">
              <a:solidFill>
                <a:srgbClr val="FFFFF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208" name="Google Shape;208;p23"/>
            <p:cNvSpPr txBox="1"/>
            <p:nvPr/>
          </p:nvSpPr>
          <p:spPr>
            <a:xfrm>
              <a:off x="5309950" y="4378913"/>
              <a:ext cx="1339500" cy="40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solidFill>
                    <a:srgbClr val="FFFFFF"/>
                  </a:solidFill>
                  <a:latin typeface="Hind Madurai"/>
                  <a:ea typeface="Hind Madurai"/>
                  <a:cs typeface="Hind Madurai"/>
                  <a:sym typeface="Hind Madurai"/>
                </a:rPr>
                <a:t>:last name</a:t>
              </a:r>
              <a:endParaRPr>
                <a:solidFill>
                  <a:srgbClr val="FFFFFF"/>
                </a:solidFill>
                <a:latin typeface="Hind Madurai"/>
                <a:ea typeface="Hind Madurai"/>
                <a:cs typeface="Hind Madurai"/>
                <a:sym typeface="Hind Madurai"/>
              </a:endParaRPr>
            </a:p>
          </p:txBody>
        </p:sp>
      </p:grpSp>
      <p:pic>
        <p:nvPicPr>
          <p:cNvPr id="209" name="Google Shape;20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3325" y="2667675"/>
            <a:ext cx="401700" cy="4017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4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GB" sz="1800">
                <a:solidFill>
                  <a:srgbClr val="B7B7B7"/>
                </a:solidFill>
              </a:rPr>
              <a:t>INTRODUCTION TO LINKED DATA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is Linked Data?</a:t>
            </a:r>
            <a:endParaRPr/>
          </a:p>
        </p:txBody>
      </p:sp>
      <p:sp>
        <p:nvSpPr>
          <p:cNvPr id="215" name="Google Shape;215;p24"/>
          <p:cNvSpPr/>
          <p:nvPr/>
        </p:nvSpPr>
        <p:spPr>
          <a:xfrm>
            <a:off x="2309575" y="2309163"/>
            <a:ext cx="1848300" cy="5091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:Andy</a:t>
            </a:r>
            <a:endParaRPr/>
          </a:p>
        </p:txBody>
      </p:sp>
      <p:sp>
        <p:nvSpPr>
          <p:cNvPr id="216" name="Google Shape;216;p24"/>
          <p:cNvSpPr/>
          <p:nvPr/>
        </p:nvSpPr>
        <p:spPr>
          <a:xfrm>
            <a:off x="8034125" y="2309163"/>
            <a:ext cx="1848300" cy="5091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:Person</a:t>
            </a:r>
            <a:endParaRPr/>
          </a:p>
        </p:txBody>
      </p:sp>
      <p:cxnSp>
        <p:nvCxnSpPr>
          <p:cNvPr id="217" name="Google Shape;217;p24"/>
          <p:cNvCxnSpPr>
            <a:stCxn id="215" idx="3"/>
            <a:endCxn id="216" idx="1"/>
          </p:cNvCxnSpPr>
          <p:nvPr/>
        </p:nvCxnSpPr>
        <p:spPr>
          <a:xfrm>
            <a:off x="4157875" y="2563713"/>
            <a:ext cx="3876300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8" name="Google Shape;218;p24"/>
          <p:cNvSpPr txBox="1"/>
          <p:nvPr/>
        </p:nvSpPr>
        <p:spPr>
          <a:xfrm>
            <a:off x="5309950" y="2162013"/>
            <a:ext cx="13395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Hind Madurai"/>
                <a:ea typeface="Hind Madurai"/>
                <a:cs typeface="Hind Madurai"/>
                <a:sym typeface="Hind Madurai"/>
              </a:rPr>
              <a:t>:is a</a:t>
            </a:r>
            <a:endParaRPr>
              <a:solidFill>
                <a:srgbClr val="FFFFFF"/>
              </a:solidFill>
              <a:latin typeface="Hind Madurai"/>
              <a:ea typeface="Hind Madurai"/>
              <a:cs typeface="Hind Madurai"/>
              <a:sym typeface="Hind Madurai"/>
            </a:endParaRPr>
          </a:p>
        </p:txBody>
      </p:sp>
      <p:sp>
        <p:nvSpPr>
          <p:cNvPr id="219" name="Google Shape;219;p24"/>
          <p:cNvSpPr/>
          <p:nvPr/>
        </p:nvSpPr>
        <p:spPr>
          <a:xfrm>
            <a:off x="8034125" y="4528563"/>
            <a:ext cx="1848300" cy="5091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:Stefan</a:t>
            </a:r>
            <a:endParaRPr/>
          </a:p>
        </p:txBody>
      </p:sp>
      <p:cxnSp>
        <p:nvCxnSpPr>
          <p:cNvPr id="220" name="Google Shape;220;p24"/>
          <p:cNvCxnSpPr>
            <a:stCxn id="219" idx="0"/>
            <a:endCxn id="216" idx="2"/>
          </p:cNvCxnSpPr>
          <p:nvPr/>
        </p:nvCxnSpPr>
        <p:spPr>
          <a:xfrm rot="10800000">
            <a:off x="8958275" y="2818263"/>
            <a:ext cx="0" cy="17103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1" name="Google Shape;221;p24"/>
          <p:cNvSpPr txBox="1"/>
          <p:nvPr/>
        </p:nvSpPr>
        <p:spPr>
          <a:xfrm>
            <a:off x="8034125" y="3612563"/>
            <a:ext cx="13395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Hind Madurai"/>
                <a:ea typeface="Hind Madurai"/>
                <a:cs typeface="Hind Madurai"/>
                <a:sym typeface="Hind Madurai"/>
              </a:rPr>
              <a:t>:is a</a:t>
            </a:r>
            <a:endParaRPr>
              <a:solidFill>
                <a:srgbClr val="FFFFFF"/>
              </a:solidFill>
              <a:latin typeface="Hind Madurai"/>
              <a:ea typeface="Hind Madurai"/>
              <a:cs typeface="Hind Madurai"/>
              <a:sym typeface="Hind Madurai"/>
            </a:endParaRPr>
          </a:p>
        </p:txBody>
      </p:sp>
      <p:sp>
        <p:nvSpPr>
          <p:cNvPr id="222" name="Google Shape;222;p24"/>
          <p:cNvSpPr txBox="1"/>
          <p:nvPr>
            <p:ph idx="1" type="body"/>
          </p:nvPr>
        </p:nvSpPr>
        <p:spPr>
          <a:xfrm>
            <a:off x="838200" y="5367925"/>
            <a:ext cx="10515600" cy="808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2000">
                <a:latin typeface="Roboto Light"/>
                <a:ea typeface="Roboto Light"/>
                <a:cs typeface="Roboto Light"/>
                <a:sym typeface="Roboto Light"/>
              </a:rPr>
              <a:t>..or another </a:t>
            </a:r>
            <a:r>
              <a:rPr b="1" lang="en-GB" sz="2000"/>
              <a:t>subject</a:t>
            </a:r>
            <a:r>
              <a:rPr lang="en-GB" sz="2000">
                <a:latin typeface="Roboto Light"/>
                <a:ea typeface="Roboto Light"/>
                <a:cs typeface="Roboto Light"/>
                <a:sym typeface="Roboto Light"/>
              </a:rPr>
              <a:t>, such as another person.</a:t>
            </a:r>
            <a:endParaRPr sz="1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223" name="Google Shape;223;p24"/>
          <p:cNvCxnSpPr/>
          <p:nvPr/>
        </p:nvCxnSpPr>
        <p:spPr>
          <a:xfrm flipH="1" rot="10800000">
            <a:off x="5625700" y="2815925"/>
            <a:ext cx="2625600" cy="17415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4" name="Google Shape;224;p24"/>
          <p:cNvSpPr txBox="1"/>
          <p:nvPr/>
        </p:nvSpPr>
        <p:spPr>
          <a:xfrm>
            <a:off x="6068400" y="3210863"/>
            <a:ext cx="13395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Hind Madurai"/>
                <a:ea typeface="Hind Madurai"/>
                <a:cs typeface="Hind Madurai"/>
                <a:sym typeface="Hind Madurai"/>
              </a:rPr>
              <a:t>:is a</a:t>
            </a:r>
            <a:endParaRPr>
              <a:solidFill>
                <a:srgbClr val="FFFFFF"/>
              </a:solidFill>
              <a:latin typeface="Hind Madurai"/>
              <a:ea typeface="Hind Madurai"/>
              <a:cs typeface="Hind Madurai"/>
              <a:sym typeface="Hind Madurai"/>
            </a:endParaRPr>
          </a:p>
        </p:txBody>
      </p:sp>
      <p:sp>
        <p:nvSpPr>
          <p:cNvPr id="225" name="Google Shape;225;p24"/>
          <p:cNvSpPr/>
          <p:nvPr/>
        </p:nvSpPr>
        <p:spPr>
          <a:xfrm>
            <a:off x="3978325" y="4528563"/>
            <a:ext cx="1848300" cy="5091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:Sebastian</a:t>
            </a:r>
            <a:endParaRPr/>
          </a:p>
        </p:txBody>
      </p:sp>
      <p:pic>
        <p:nvPicPr>
          <p:cNvPr id="226" name="Google Shape;22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9925" y="2362875"/>
            <a:ext cx="401700" cy="4017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27" name="Google Shape;227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66416" y="4582565"/>
            <a:ext cx="401700" cy="401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28" name="Google Shape;228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38325" y="4582571"/>
            <a:ext cx="401700" cy="4011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GB" sz="1800">
                <a:solidFill>
                  <a:srgbClr val="B7B7B7"/>
                </a:solidFill>
              </a:rPr>
              <a:t>INTRODUCTION TO LINKED DATA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is Linked Data?</a:t>
            </a:r>
            <a:endParaRPr/>
          </a:p>
        </p:txBody>
      </p:sp>
      <p:sp>
        <p:nvSpPr>
          <p:cNvPr id="234" name="Google Shape;234;p25"/>
          <p:cNvSpPr/>
          <p:nvPr/>
        </p:nvSpPr>
        <p:spPr>
          <a:xfrm>
            <a:off x="2309575" y="2309163"/>
            <a:ext cx="1848300" cy="5091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:Andy</a:t>
            </a:r>
            <a:endParaRPr/>
          </a:p>
        </p:txBody>
      </p:sp>
      <p:sp>
        <p:nvSpPr>
          <p:cNvPr id="235" name="Google Shape;235;p25"/>
          <p:cNvSpPr/>
          <p:nvPr/>
        </p:nvSpPr>
        <p:spPr>
          <a:xfrm>
            <a:off x="8034125" y="4528563"/>
            <a:ext cx="1848300" cy="5091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:Stefan</a:t>
            </a:r>
            <a:endParaRPr/>
          </a:p>
        </p:txBody>
      </p:sp>
      <p:sp>
        <p:nvSpPr>
          <p:cNvPr id="236" name="Google Shape;236;p25"/>
          <p:cNvSpPr txBox="1"/>
          <p:nvPr>
            <p:ph idx="1" type="body"/>
          </p:nvPr>
        </p:nvSpPr>
        <p:spPr>
          <a:xfrm>
            <a:off x="838200" y="5367925"/>
            <a:ext cx="10515600" cy="808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2000">
                <a:latin typeface="Roboto Light"/>
                <a:ea typeface="Roboto Light"/>
                <a:cs typeface="Roboto Light"/>
                <a:sym typeface="Roboto Light"/>
              </a:rPr>
              <a:t>..as we </a:t>
            </a:r>
            <a:r>
              <a:rPr b="1" lang="en-GB" sz="2000"/>
              <a:t>add more links</a:t>
            </a:r>
            <a:r>
              <a:rPr lang="en-GB" sz="2000">
                <a:latin typeface="Roboto Light"/>
                <a:ea typeface="Roboto Light"/>
                <a:cs typeface="Roboto Light"/>
                <a:sym typeface="Roboto Light"/>
              </a:rPr>
              <a:t> to other people..</a:t>
            </a:r>
            <a:endParaRPr sz="1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37" name="Google Shape;237;p25"/>
          <p:cNvSpPr/>
          <p:nvPr/>
        </p:nvSpPr>
        <p:spPr>
          <a:xfrm>
            <a:off x="3978325" y="4528563"/>
            <a:ext cx="1848300" cy="5091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:Sebastian</a:t>
            </a:r>
            <a:endParaRPr/>
          </a:p>
        </p:txBody>
      </p:sp>
      <p:sp>
        <p:nvSpPr>
          <p:cNvPr id="238" name="Google Shape;238;p25"/>
          <p:cNvSpPr/>
          <p:nvPr/>
        </p:nvSpPr>
        <p:spPr>
          <a:xfrm>
            <a:off x="2309575" y="2309163"/>
            <a:ext cx="1848300" cy="5091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:Andy</a:t>
            </a:r>
            <a:endParaRPr/>
          </a:p>
        </p:txBody>
      </p:sp>
      <p:sp>
        <p:nvSpPr>
          <p:cNvPr id="239" name="Google Shape;239;p25"/>
          <p:cNvSpPr/>
          <p:nvPr/>
        </p:nvSpPr>
        <p:spPr>
          <a:xfrm>
            <a:off x="8034125" y="4528563"/>
            <a:ext cx="1848300" cy="5091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:Stefan</a:t>
            </a:r>
            <a:endParaRPr/>
          </a:p>
        </p:txBody>
      </p:sp>
      <p:sp>
        <p:nvSpPr>
          <p:cNvPr id="240" name="Google Shape;240;p25"/>
          <p:cNvSpPr/>
          <p:nvPr/>
        </p:nvSpPr>
        <p:spPr>
          <a:xfrm>
            <a:off x="3978325" y="4528563"/>
            <a:ext cx="1848300" cy="5091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:Sebastian</a:t>
            </a:r>
            <a:endParaRPr/>
          </a:p>
        </p:txBody>
      </p:sp>
      <p:pic>
        <p:nvPicPr>
          <p:cNvPr id="241" name="Google Shape;24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9925" y="2362875"/>
            <a:ext cx="401700" cy="4017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42" name="Google Shape;242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66416" y="4582565"/>
            <a:ext cx="401700" cy="401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43" name="Google Shape;243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38325" y="4582571"/>
            <a:ext cx="401700" cy="401100"/>
          </a:xfrm>
          <a:prstGeom prst="ellipse">
            <a:avLst/>
          </a:prstGeom>
          <a:noFill/>
          <a:ln>
            <a:noFill/>
          </a:ln>
        </p:spPr>
      </p:pic>
      <p:grpSp>
        <p:nvGrpSpPr>
          <p:cNvPr id="244" name="Google Shape;244;p25"/>
          <p:cNvGrpSpPr/>
          <p:nvPr/>
        </p:nvGrpSpPr>
        <p:grpSpPr>
          <a:xfrm>
            <a:off x="-334875" y="-364287"/>
            <a:ext cx="13332525" cy="7530150"/>
            <a:chOff x="-334875" y="-364287"/>
            <a:chExt cx="13332525" cy="7530150"/>
          </a:xfrm>
        </p:grpSpPr>
        <p:cxnSp>
          <p:nvCxnSpPr>
            <p:cNvPr id="245" name="Google Shape;245;p25"/>
            <p:cNvCxnSpPr>
              <a:endCxn id="234" idx="2"/>
            </p:cNvCxnSpPr>
            <p:nvPr/>
          </p:nvCxnSpPr>
          <p:spPr>
            <a:xfrm rot="10800000">
              <a:off x="3233725" y="2818263"/>
              <a:ext cx="972300" cy="1766100"/>
            </a:xfrm>
            <a:prstGeom prst="straightConnector1">
              <a:avLst/>
            </a:prstGeom>
            <a:noFill/>
            <a:ln cap="flat" cmpd="sng" w="38100">
              <a:solidFill>
                <a:schemeClr val="accent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46" name="Google Shape;246;p25"/>
            <p:cNvCxnSpPr>
              <a:stCxn id="237" idx="3"/>
              <a:endCxn id="235" idx="1"/>
            </p:cNvCxnSpPr>
            <p:nvPr/>
          </p:nvCxnSpPr>
          <p:spPr>
            <a:xfrm>
              <a:off x="5826625" y="4783113"/>
              <a:ext cx="2207400" cy="0"/>
            </a:xfrm>
            <a:prstGeom prst="straightConnector1">
              <a:avLst/>
            </a:prstGeom>
            <a:noFill/>
            <a:ln cap="flat" cmpd="sng" w="38100">
              <a:solidFill>
                <a:schemeClr val="accent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247" name="Google Shape;247;p25"/>
            <p:cNvSpPr txBox="1"/>
            <p:nvPr/>
          </p:nvSpPr>
          <p:spPr>
            <a:xfrm>
              <a:off x="3592550" y="3472563"/>
              <a:ext cx="1339500" cy="40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>
                  <a:solidFill>
                    <a:schemeClr val="accent1"/>
                  </a:solidFill>
                  <a:latin typeface="Hind Madurai"/>
                  <a:ea typeface="Hind Madurai"/>
                  <a:cs typeface="Hind Madurai"/>
                  <a:sym typeface="Hind Madurai"/>
                </a:rPr>
                <a:t>:has met</a:t>
              </a:r>
              <a:endParaRPr b="1">
                <a:solidFill>
                  <a:schemeClr val="accent1"/>
                </a:solidFill>
                <a:latin typeface="Hind Madurai"/>
                <a:ea typeface="Hind Madurai"/>
                <a:cs typeface="Hind Madurai"/>
                <a:sym typeface="Hind Madurai"/>
              </a:endParaRPr>
            </a:p>
          </p:txBody>
        </p:sp>
        <p:sp>
          <p:nvSpPr>
            <p:cNvPr id="248" name="Google Shape;248;p25"/>
            <p:cNvSpPr txBox="1"/>
            <p:nvPr/>
          </p:nvSpPr>
          <p:spPr>
            <a:xfrm>
              <a:off x="6068400" y="4381413"/>
              <a:ext cx="1339500" cy="40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>
                  <a:solidFill>
                    <a:schemeClr val="accent1"/>
                  </a:solidFill>
                  <a:latin typeface="Hind Madurai"/>
                  <a:ea typeface="Hind Madurai"/>
                  <a:cs typeface="Hind Madurai"/>
                  <a:sym typeface="Hind Madurai"/>
                </a:rPr>
                <a:t>:has met</a:t>
              </a:r>
              <a:endParaRPr b="1">
                <a:solidFill>
                  <a:schemeClr val="accent1"/>
                </a:solidFill>
                <a:latin typeface="Hind Madurai"/>
                <a:ea typeface="Hind Madurai"/>
                <a:cs typeface="Hind Madurai"/>
                <a:sym typeface="Hind Madurai"/>
              </a:endParaRPr>
            </a:p>
          </p:txBody>
        </p:sp>
        <p:sp>
          <p:nvSpPr>
            <p:cNvPr id="249" name="Google Shape;249;p25"/>
            <p:cNvSpPr/>
            <p:nvPr/>
          </p:nvSpPr>
          <p:spPr>
            <a:xfrm>
              <a:off x="0" y="5037663"/>
              <a:ext cx="1848300" cy="509100"/>
            </a:xfrm>
            <a:prstGeom prst="roundRect">
              <a:avLst>
                <a:gd fmla="val 50000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/>
                <a:t>:Moritz</a:t>
              </a:r>
              <a:endParaRPr/>
            </a:p>
          </p:txBody>
        </p:sp>
        <p:sp>
          <p:nvSpPr>
            <p:cNvPr id="250" name="Google Shape;250;p25"/>
            <p:cNvSpPr/>
            <p:nvPr/>
          </p:nvSpPr>
          <p:spPr>
            <a:xfrm>
              <a:off x="-163225" y="457413"/>
              <a:ext cx="1848300" cy="509100"/>
            </a:xfrm>
            <a:prstGeom prst="roundRect">
              <a:avLst>
                <a:gd fmla="val 50000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/>
                <a:t>:Laura</a:t>
              </a:r>
              <a:endParaRPr/>
            </a:p>
          </p:txBody>
        </p:sp>
        <p:sp>
          <p:nvSpPr>
            <p:cNvPr id="251" name="Google Shape;251;p25"/>
            <p:cNvSpPr/>
            <p:nvPr/>
          </p:nvSpPr>
          <p:spPr>
            <a:xfrm>
              <a:off x="6303075" y="1690813"/>
              <a:ext cx="1848300" cy="509100"/>
            </a:xfrm>
            <a:prstGeom prst="roundRect">
              <a:avLst>
                <a:gd fmla="val 50000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/>
                <a:t>:Robert</a:t>
              </a:r>
              <a:endParaRPr/>
            </a:p>
          </p:txBody>
        </p:sp>
        <p:cxnSp>
          <p:nvCxnSpPr>
            <p:cNvPr id="252" name="Google Shape;252;p25"/>
            <p:cNvCxnSpPr>
              <a:endCxn id="251" idx="1"/>
            </p:cNvCxnSpPr>
            <p:nvPr/>
          </p:nvCxnSpPr>
          <p:spPr>
            <a:xfrm flipH="1" rot="10800000">
              <a:off x="3951375" y="1945363"/>
              <a:ext cx="2351700" cy="425400"/>
            </a:xfrm>
            <a:prstGeom prst="straightConnector1">
              <a:avLst/>
            </a:prstGeom>
            <a:noFill/>
            <a:ln cap="flat" cmpd="sng" w="38100">
              <a:solidFill>
                <a:schemeClr val="accent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253" name="Google Shape;253;p25"/>
            <p:cNvSpPr txBox="1"/>
            <p:nvPr/>
          </p:nvSpPr>
          <p:spPr>
            <a:xfrm>
              <a:off x="4592950" y="2199913"/>
              <a:ext cx="1339500" cy="40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>
                  <a:solidFill>
                    <a:schemeClr val="accent1"/>
                  </a:solidFill>
                  <a:latin typeface="Hind Madurai"/>
                  <a:ea typeface="Hind Madurai"/>
                  <a:cs typeface="Hind Madurai"/>
                  <a:sym typeface="Hind Madurai"/>
                </a:rPr>
                <a:t>:has met</a:t>
              </a:r>
              <a:endParaRPr b="1">
                <a:solidFill>
                  <a:schemeClr val="accent1"/>
                </a:solidFill>
                <a:latin typeface="Hind Madurai"/>
                <a:ea typeface="Hind Madurai"/>
                <a:cs typeface="Hind Madurai"/>
                <a:sym typeface="Hind Madurai"/>
              </a:endParaRPr>
            </a:p>
          </p:txBody>
        </p:sp>
        <p:cxnSp>
          <p:nvCxnSpPr>
            <p:cNvPr id="254" name="Google Shape;254;p25"/>
            <p:cNvCxnSpPr/>
            <p:nvPr/>
          </p:nvCxnSpPr>
          <p:spPr>
            <a:xfrm flipH="1" rot="10800000">
              <a:off x="9657450" y="2812650"/>
              <a:ext cx="1593900" cy="1779000"/>
            </a:xfrm>
            <a:prstGeom prst="straightConnector1">
              <a:avLst/>
            </a:prstGeom>
            <a:noFill/>
            <a:ln cap="flat" cmpd="sng" w="38100">
              <a:solidFill>
                <a:schemeClr val="accent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255" name="Google Shape;255;p25"/>
            <p:cNvSpPr txBox="1"/>
            <p:nvPr/>
          </p:nvSpPr>
          <p:spPr>
            <a:xfrm>
              <a:off x="10344275" y="3655738"/>
              <a:ext cx="1339500" cy="40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>
                  <a:solidFill>
                    <a:schemeClr val="accent1"/>
                  </a:solidFill>
                  <a:latin typeface="Hind Madurai"/>
                  <a:ea typeface="Hind Madurai"/>
                  <a:cs typeface="Hind Madurai"/>
                  <a:sym typeface="Hind Madurai"/>
                </a:rPr>
                <a:t>:has met</a:t>
              </a:r>
              <a:endParaRPr b="1">
                <a:solidFill>
                  <a:schemeClr val="accent1"/>
                </a:solidFill>
                <a:latin typeface="Hind Madurai"/>
                <a:ea typeface="Hind Madurai"/>
                <a:cs typeface="Hind Madurai"/>
                <a:sym typeface="Hind Madurai"/>
              </a:endParaRPr>
            </a:p>
          </p:txBody>
        </p:sp>
        <p:cxnSp>
          <p:nvCxnSpPr>
            <p:cNvPr id="256" name="Google Shape;256;p25"/>
            <p:cNvCxnSpPr/>
            <p:nvPr/>
          </p:nvCxnSpPr>
          <p:spPr>
            <a:xfrm rot="10800000">
              <a:off x="1553825" y="977913"/>
              <a:ext cx="991200" cy="1379400"/>
            </a:xfrm>
            <a:prstGeom prst="straightConnector1">
              <a:avLst/>
            </a:prstGeom>
            <a:noFill/>
            <a:ln cap="flat" cmpd="sng" w="38100">
              <a:solidFill>
                <a:schemeClr val="accent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57" name="Google Shape;257;p25"/>
            <p:cNvCxnSpPr>
              <a:stCxn id="249" idx="0"/>
            </p:cNvCxnSpPr>
            <p:nvPr/>
          </p:nvCxnSpPr>
          <p:spPr>
            <a:xfrm flipH="1" rot="10800000">
              <a:off x="924150" y="2785863"/>
              <a:ext cx="1593900" cy="2251800"/>
            </a:xfrm>
            <a:prstGeom prst="straightConnector1">
              <a:avLst/>
            </a:prstGeom>
            <a:noFill/>
            <a:ln cap="flat" cmpd="sng" w="38100">
              <a:solidFill>
                <a:schemeClr val="accent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58" name="Google Shape;258;p25"/>
            <p:cNvCxnSpPr>
              <a:stCxn id="249" idx="3"/>
              <a:endCxn id="237" idx="1"/>
            </p:cNvCxnSpPr>
            <p:nvPr/>
          </p:nvCxnSpPr>
          <p:spPr>
            <a:xfrm flipH="1" rot="10800000">
              <a:off x="1848300" y="4783113"/>
              <a:ext cx="2130000" cy="509100"/>
            </a:xfrm>
            <a:prstGeom prst="straightConnector1">
              <a:avLst/>
            </a:prstGeom>
            <a:noFill/>
            <a:ln cap="flat" cmpd="sng" w="38100">
              <a:solidFill>
                <a:schemeClr val="accent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259" name="Google Shape;259;p25"/>
            <p:cNvSpPr txBox="1"/>
            <p:nvPr/>
          </p:nvSpPr>
          <p:spPr>
            <a:xfrm>
              <a:off x="1976850" y="4635963"/>
              <a:ext cx="1339500" cy="40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>
                  <a:solidFill>
                    <a:schemeClr val="accent1"/>
                  </a:solidFill>
                  <a:latin typeface="Hind Madurai"/>
                  <a:ea typeface="Hind Madurai"/>
                  <a:cs typeface="Hind Madurai"/>
                  <a:sym typeface="Hind Madurai"/>
                </a:rPr>
                <a:t>:has met</a:t>
              </a:r>
              <a:endParaRPr b="1">
                <a:solidFill>
                  <a:schemeClr val="accent1"/>
                </a:solidFill>
                <a:latin typeface="Hind Madurai"/>
                <a:ea typeface="Hind Madurai"/>
                <a:cs typeface="Hind Madurai"/>
                <a:sym typeface="Hind Madurai"/>
              </a:endParaRPr>
            </a:p>
          </p:txBody>
        </p:sp>
        <p:sp>
          <p:nvSpPr>
            <p:cNvPr id="260" name="Google Shape;260;p25"/>
            <p:cNvSpPr txBox="1"/>
            <p:nvPr/>
          </p:nvSpPr>
          <p:spPr>
            <a:xfrm>
              <a:off x="561150" y="3520863"/>
              <a:ext cx="1339500" cy="40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>
                  <a:solidFill>
                    <a:schemeClr val="accent1"/>
                  </a:solidFill>
                  <a:latin typeface="Hind Madurai"/>
                  <a:ea typeface="Hind Madurai"/>
                  <a:cs typeface="Hind Madurai"/>
                  <a:sym typeface="Hind Madurai"/>
                </a:rPr>
                <a:t>:has met</a:t>
              </a:r>
              <a:endParaRPr b="1">
                <a:solidFill>
                  <a:schemeClr val="accent1"/>
                </a:solidFill>
                <a:latin typeface="Hind Madurai"/>
                <a:ea typeface="Hind Madurai"/>
                <a:cs typeface="Hind Madurai"/>
                <a:sym typeface="Hind Madurai"/>
              </a:endParaRPr>
            </a:p>
          </p:txBody>
        </p:sp>
        <p:cxnSp>
          <p:nvCxnSpPr>
            <p:cNvPr id="261" name="Google Shape;261;p25"/>
            <p:cNvCxnSpPr/>
            <p:nvPr/>
          </p:nvCxnSpPr>
          <p:spPr>
            <a:xfrm flipH="1" rot="10800000">
              <a:off x="11628750" y="365113"/>
              <a:ext cx="1368900" cy="1970400"/>
            </a:xfrm>
            <a:prstGeom prst="straightConnector1">
              <a:avLst/>
            </a:prstGeom>
            <a:noFill/>
            <a:ln cap="flat" cmpd="sng" w="38100">
              <a:solidFill>
                <a:schemeClr val="accent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62" name="Google Shape;262;p25"/>
            <p:cNvCxnSpPr/>
            <p:nvPr/>
          </p:nvCxnSpPr>
          <p:spPr>
            <a:xfrm rot="10800000">
              <a:off x="10715450" y="-134200"/>
              <a:ext cx="669900" cy="2585400"/>
            </a:xfrm>
            <a:prstGeom prst="straightConnector1">
              <a:avLst/>
            </a:prstGeom>
            <a:noFill/>
            <a:ln cap="flat" cmpd="sng" w="38100">
              <a:solidFill>
                <a:schemeClr val="accent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63" name="Google Shape;263;p25"/>
            <p:cNvCxnSpPr>
              <a:endCxn id="250" idx="0"/>
            </p:cNvCxnSpPr>
            <p:nvPr/>
          </p:nvCxnSpPr>
          <p:spPr>
            <a:xfrm>
              <a:off x="455225" y="-364287"/>
              <a:ext cx="305700" cy="821700"/>
            </a:xfrm>
            <a:prstGeom prst="straightConnector1">
              <a:avLst/>
            </a:prstGeom>
            <a:noFill/>
            <a:ln cap="flat" cmpd="sng" w="38100">
              <a:solidFill>
                <a:schemeClr val="accent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64" name="Google Shape;264;p25"/>
            <p:cNvCxnSpPr>
              <a:stCxn id="249" idx="2"/>
            </p:cNvCxnSpPr>
            <p:nvPr/>
          </p:nvCxnSpPr>
          <p:spPr>
            <a:xfrm>
              <a:off x="924150" y="5546763"/>
              <a:ext cx="308100" cy="1619100"/>
            </a:xfrm>
            <a:prstGeom prst="straightConnector1">
              <a:avLst/>
            </a:prstGeom>
            <a:noFill/>
            <a:ln cap="flat" cmpd="sng" w="38100">
              <a:solidFill>
                <a:schemeClr val="accent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65" name="Google Shape;265;p25"/>
            <p:cNvCxnSpPr/>
            <p:nvPr/>
          </p:nvCxnSpPr>
          <p:spPr>
            <a:xfrm flipH="1" rot="10800000">
              <a:off x="-334875" y="5558675"/>
              <a:ext cx="790200" cy="1111800"/>
            </a:xfrm>
            <a:prstGeom prst="straightConnector1">
              <a:avLst/>
            </a:prstGeom>
            <a:noFill/>
            <a:ln cap="flat" cmpd="sng" w="38100">
              <a:solidFill>
                <a:schemeClr val="accent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66" name="Google Shape;266;p25"/>
            <p:cNvCxnSpPr/>
            <p:nvPr/>
          </p:nvCxnSpPr>
          <p:spPr>
            <a:xfrm flipH="1" rot="10800000">
              <a:off x="1111750" y="-227675"/>
              <a:ext cx="616200" cy="683100"/>
            </a:xfrm>
            <a:prstGeom prst="straightConnector1">
              <a:avLst/>
            </a:prstGeom>
            <a:noFill/>
            <a:ln cap="flat" cmpd="sng" w="38100">
              <a:solidFill>
                <a:schemeClr val="accent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67" name="Google Shape;267;p25"/>
            <p:cNvCxnSpPr/>
            <p:nvPr/>
          </p:nvCxnSpPr>
          <p:spPr>
            <a:xfrm flipH="1">
              <a:off x="-281350" y="964400"/>
              <a:ext cx="656400" cy="736800"/>
            </a:xfrm>
            <a:prstGeom prst="straightConnector1">
              <a:avLst/>
            </a:prstGeom>
            <a:noFill/>
            <a:ln cap="flat" cmpd="sng" w="38100">
              <a:solidFill>
                <a:schemeClr val="accent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268" name="Google Shape;268;p25"/>
            <p:cNvSpPr/>
            <p:nvPr/>
          </p:nvSpPr>
          <p:spPr>
            <a:xfrm>
              <a:off x="10798600" y="2309163"/>
              <a:ext cx="1848300" cy="509100"/>
            </a:xfrm>
            <a:prstGeom prst="roundRect">
              <a:avLst>
                <a:gd fmla="val 50000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/>
                <a:t>:Anna</a:t>
              </a:r>
              <a:endParaRPr/>
            </a:p>
          </p:txBody>
        </p:sp>
        <p:pic>
          <p:nvPicPr>
            <p:cNvPr id="269" name="Google Shape;269;p2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06150" y="5079525"/>
              <a:ext cx="425400" cy="425400"/>
            </a:xfrm>
            <a:prstGeom prst="ellipse">
              <a:avLst/>
            </a:prstGeom>
            <a:noFill/>
            <a:ln>
              <a:noFill/>
            </a:ln>
          </p:spPr>
        </p:pic>
        <p:cxnSp>
          <p:nvCxnSpPr>
            <p:cNvPr id="270" name="Google Shape;270;p25"/>
            <p:cNvCxnSpPr>
              <a:stCxn id="251" idx="3"/>
              <a:endCxn id="268" idx="1"/>
            </p:cNvCxnSpPr>
            <p:nvPr/>
          </p:nvCxnSpPr>
          <p:spPr>
            <a:xfrm>
              <a:off x="8151375" y="1945363"/>
              <a:ext cx="2647200" cy="618300"/>
            </a:xfrm>
            <a:prstGeom prst="straightConnector1">
              <a:avLst/>
            </a:prstGeom>
            <a:noFill/>
            <a:ln cap="flat" cmpd="sng" w="38100">
              <a:solidFill>
                <a:schemeClr val="accent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271" name="Google Shape;271;p25"/>
            <p:cNvSpPr txBox="1"/>
            <p:nvPr/>
          </p:nvSpPr>
          <p:spPr>
            <a:xfrm>
              <a:off x="8296163" y="2161963"/>
              <a:ext cx="1339500" cy="40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>
                  <a:solidFill>
                    <a:schemeClr val="accent1"/>
                  </a:solidFill>
                  <a:latin typeface="Hind Madurai"/>
                  <a:ea typeface="Hind Madurai"/>
                  <a:cs typeface="Hind Madurai"/>
                  <a:sym typeface="Hind Madurai"/>
                </a:rPr>
                <a:t>:has met</a:t>
              </a:r>
              <a:endParaRPr b="1">
                <a:solidFill>
                  <a:schemeClr val="accent1"/>
                </a:solidFill>
                <a:latin typeface="Hind Madurai"/>
                <a:ea typeface="Hind Madurai"/>
                <a:cs typeface="Hind Madurai"/>
                <a:sym typeface="Hind Madurai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6"/>
          <p:cNvSpPr/>
          <p:nvPr/>
        </p:nvSpPr>
        <p:spPr>
          <a:xfrm>
            <a:off x="3884400" y="3648613"/>
            <a:ext cx="528000" cy="509100"/>
          </a:xfrm>
          <a:prstGeom prst="ellipse">
            <a:avLst/>
          </a:prstGeom>
          <a:solidFill>
            <a:schemeClr val="lt2"/>
          </a:solidFill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26"/>
          <p:cNvSpPr/>
          <p:nvPr/>
        </p:nvSpPr>
        <p:spPr>
          <a:xfrm>
            <a:off x="3573050" y="2627338"/>
            <a:ext cx="528000" cy="509100"/>
          </a:xfrm>
          <a:prstGeom prst="ellipse">
            <a:avLst/>
          </a:prstGeom>
          <a:solidFill>
            <a:schemeClr val="lt2"/>
          </a:solidFill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26"/>
          <p:cNvSpPr/>
          <p:nvPr/>
        </p:nvSpPr>
        <p:spPr>
          <a:xfrm>
            <a:off x="3258425" y="4753913"/>
            <a:ext cx="528000" cy="509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26"/>
          <p:cNvSpPr/>
          <p:nvPr/>
        </p:nvSpPr>
        <p:spPr>
          <a:xfrm>
            <a:off x="5167600" y="3648613"/>
            <a:ext cx="528000" cy="509100"/>
          </a:xfrm>
          <a:prstGeom prst="ellipse">
            <a:avLst/>
          </a:prstGeom>
          <a:solidFill>
            <a:schemeClr val="lt2"/>
          </a:solidFill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26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GB" sz="1800">
                <a:solidFill>
                  <a:srgbClr val="B7B7B7"/>
                </a:solidFill>
              </a:rPr>
              <a:t>INTRODUCTION TO LINKED DATA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is Linked Data?</a:t>
            </a:r>
            <a:endParaRPr/>
          </a:p>
        </p:txBody>
      </p:sp>
      <p:sp>
        <p:nvSpPr>
          <p:cNvPr id="281" name="Google Shape;281;p26"/>
          <p:cNvSpPr txBox="1"/>
          <p:nvPr>
            <p:ph idx="1" type="body"/>
          </p:nvPr>
        </p:nvSpPr>
        <p:spPr>
          <a:xfrm>
            <a:off x="838200" y="5367925"/>
            <a:ext cx="10515600" cy="808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2000">
                <a:latin typeface="Roboto Light"/>
                <a:ea typeface="Roboto Light"/>
                <a:cs typeface="Roboto Light"/>
                <a:sym typeface="Roboto Light"/>
              </a:rPr>
              <a:t>..we create a </a:t>
            </a:r>
            <a:r>
              <a:rPr b="1" lang="en-GB" sz="2000"/>
              <a:t>social network / graph</a:t>
            </a:r>
            <a:r>
              <a:rPr lang="en-GB" sz="2000">
                <a:latin typeface="Roboto Light"/>
                <a:ea typeface="Roboto Light"/>
                <a:cs typeface="Roboto Light"/>
                <a:sym typeface="Roboto Light"/>
              </a:rPr>
              <a:t>.</a:t>
            </a:r>
            <a:endParaRPr sz="1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82" name="Google Shape;282;p26"/>
          <p:cNvSpPr/>
          <p:nvPr/>
        </p:nvSpPr>
        <p:spPr>
          <a:xfrm>
            <a:off x="6930700" y="1734875"/>
            <a:ext cx="528000" cy="5091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26"/>
          <p:cNvSpPr/>
          <p:nvPr/>
        </p:nvSpPr>
        <p:spPr>
          <a:xfrm>
            <a:off x="6801800" y="3274825"/>
            <a:ext cx="528000" cy="5091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4" name="Google Shape;28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6200" y="2681050"/>
            <a:ext cx="401700" cy="4017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85" name="Google Shape;285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47541" y="3702615"/>
            <a:ext cx="401700" cy="401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86" name="Google Shape;286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25100" y="3702621"/>
            <a:ext cx="401700" cy="401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87" name="Google Shape;287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09725" y="4795775"/>
            <a:ext cx="425400" cy="425400"/>
          </a:xfrm>
          <a:prstGeom prst="ellipse">
            <a:avLst/>
          </a:prstGeom>
          <a:noFill/>
          <a:ln>
            <a:noFill/>
          </a:ln>
        </p:spPr>
      </p:pic>
      <p:cxnSp>
        <p:nvCxnSpPr>
          <p:cNvPr id="288" name="Google Shape;288;p26"/>
          <p:cNvCxnSpPr>
            <a:stCxn id="277" idx="1"/>
            <a:endCxn id="289" idx="5"/>
          </p:cNvCxnSpPr>
          <p:nvPr/>
        </p:nvCxnSpPr>
        <p:spPr>
          <a:xfrm rot="10800000">
            <a:off x="2992174" y="2363793"/>
            <a:ext cx="658200" cy="3381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0" name="Google Shape;290;p26"/>
          <p:cNvCxnSpPr>
            <a:stCxn id="276" idx="0"/>
            <a:endCxn id="277" idx="4"/>
          </p:cNvCxnSpPr>
          <p:nvPr/>
        </p:nvCxnSpPr>
        <p:spPr>
          <a:xfrm rot="10800000">
            <a:off x="3837000" y="3136513"/>
            <a:ext cx="311400" cy="5121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1" name="Google Shape;291;p26"/>
          <p:cNvCxnSpPr>
            <a:stCxn id="276" idx="6"/>
            <a:endCxn id="279" idx="2"/>
          </p:cNvCxnSpPr>
          <p:nvPr/>
        </p:nvCxnSpPr>
        <p:spPr>
          <a:xfrm>
            <a:off x="4412400" y="3903163"/>
            <a:ext cx="755100" cy="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2" name="Google Shape;292;p26"/>
          <p:cNvCxnSpPr>
            <a:stCxn id="279" idx="7"/>
            <a:endCxn id="293" idx="3"/>
          </p:cNvCxnSpPr>
          <p:nvPr/>
        </p:nvCxnSpPr>
        <p:spPr>
          <a:xfrm flipH="1" rot="10800000">
            <a:off x="5618276" y="3237168"/>
            <a:ext cx="203700" cy="4860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4" name="Google Shape;294;p26"/>
          <p:cNvCxnSpPr>
            <a:stCxn id="293" idx="7"/>
            <a:endCxn id="282" idx="1"/>
          </p:cNvCxnSpPr>
          <p:nvPr/>
        </p:nvCxnSpPr>
        <p:spPr>
          <a:xfrm flipH="1" rot="10800000">
            <a:off x="6195426" y="1989493"/>
            <a:ext cx="735300" cy="8877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5" name="Google Shape;295;p26"/>
          <p:cNvCxnSpPr>
            <a:stCxn id="282" idx="2"/>
            <a:endCxn id="283" idx="0"/>
          </p:cNvCxnSpPr>
          <p:nvPr/>
        </p:nvCxnSpPr>
        <p:spPr>
          <a:xfrm flipH="1">
            <a:off x="7065700" y="2243975"/>
            <a:ext cx="129000" cy="10308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6" name="Google Shape;296;p26"/>
          <p:cNvCxnSpPr>
            <a:stCxn id="283" idx="1"/>
            <a:endCxn id="293" idx="5"/>
          </p:cNvCxnSpPr>
          <p:nvPr/>
        </p:nvCxnSpPr>
        <p:spPr>
          <a:xfrm rot="10800000">
            <a:off x="6195500" y="3237175"/>
            <a:ext cx="606300" cy="2922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89" name="Google Shape;289;p26"/>
          <p:cNvSpPr/>
          <p:nvPr/>
        </p:nvSpPr>
        <p:spPr>
          <a:xfrm>
            <a:off x="2541600" y="1929313"/>
            <a:ext cx="528000" cy="5091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26"/>
          <p:cNvSpPr/>
          <p:nvPr/>
        </p:nvSpPr>
        <p:spPr>
          <a:xfrm>
            <a:off x="838200" y="516163"/>
            <a:ext cx="528000" cy="5091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26"/>
          <p:cNvSpPr/>
          <p:nvPr/>
        </p:nvSpPr>
        <p:spPr>
          <a:xfrm>
            <a:off x="587775" y="1989413"/>
            <a:ext cx="528000" cy="5091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26"/>
          <p:cNvSpPr/>
          <p:nvPr/>
        </p:nvSpPr>
        <p:spPr>
          <a:xfrm>
            <a:off x="1091600" y="3274813"/>
            <a:ext cx="528000" cy="5091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26"/>
          <p:cNvSpPr/>
          <p:nvPr/>
        </p:nvSpPr>
        <p:spPr>
          <a:xfrm>
            <a:off x="370200" y="4620138"/>
            <a:ext cx="528000" cy="5091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26"/>
          <p:cNvSpPr/>
          <p:nvPr/>
        </p:nvSpPr>
        <p:spPr>
          <a:xfrm>
            <a:off x="1619600" y="5790513"/>
            <a:ext cx="528000" cy="5091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02" name="Google Shape;302;p26"/>
          <p:cNvCxnSpPr>
            <a:stCxn id="289" idx="0"/>
            <a:endCxn id="303" idx="4"/>
          </p:cNvCxnSpPr>
          <p:nvPr/>
        </p:nvCxnSpPr>
        <p:spPr>
          <a:xfrm rot="10800000">
            <a:off x="2529300" y="1117513"/>
            <a:ext cx="276300" cy="8118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04" name="Google Shape;304;p26"/>
          <p:cNvCxnSpPr>
            <a:stCxn id="303" idx="2"/>
            <a:endCxn id="297" idx="6"/>
          </p:cNvCxnSpPr>
          <p:nvPr/>
        </p:nvCxnSpPr>
        <p:spPr>
          <a:xfrm rot="10800000">
            <a:off x="1366275" y="770763"/>
            <a:ext cx="899100" cy="921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05" name="Google Shape;305;p26"/>
          <p:cNvCxnSpPr>
            <a:endCxn id="298" idx="7"/>
          </p:cNvCxnSpPr>
          <p:nvPr/>
        </p:nvCxnSpPr>
        <p:spPr>
          <a:xfrm flipH="1">
            <a:off x="1038451" y="1015168"/>
            <a:ext cx="1379400" cy="10488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06" name="Google Shape;306;p26"/>
          <p:cNvCxnSpPr>
            <a:stCxn id="298" idx="6"/>
            <a:endCxn id="289" idx="2"/>
          </p:cNvCxnSpPr>
          <p:nvPr/>
        </p:nvCxnSpPr>
        <p:spPr>
          <a:xfrm flipH="1" rot="10800000">
            <a:off x="1115775" y="2183963"/>
            <a:ext cx="1425900" cy="600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07" name="Google Shape;307;p26"/>
          <p:cNvCxnSpPr>
            <a:stCxn id="298" idx="5"/>
            <a:endCxn id="299" idx="0"/>
          </p:cNvCxnSpPr>
          <p:nvPr/>
        </p:nvCxnSpPr>
        <p:spPr>
          <a:xfrm>
            <a:off x="1038451" y="2423957"/>
            <a:ext cx="317100" cy="8508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08" name="Google Shape;308;p26"/>
          <p:cNvCxnSpPr>
            <a:stCxn id="299" idx="6"/>
            <a:endCxn id="309" idx="1"/>
          </p:cNvCxnSpPr>
          <p:nvPr/>
        </p:nvCxnSpPr>
        <p:spPr>
          <a:xfrm>
            <a:off x="1619600" y="3529363"/>
            <a:ext cx="793200" cy="3738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10" name="Google Shape;310;p26"/>
          <p:cNvCxnSpPr>
            <a:stCxn id="311" idx="0"/>
            <a:endCxn id="289" idx="4"/>
          </p:cNvCxnSpPr>
          <p:nvPr/>
        </p:nvCxnSpPr>
        <p:spPr>
          <a:xfrm flipH="1" rot="10800000">
            <a:off x="2701650" y="2438413"/>
            <a:ext cx="104100" cy="12102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12" name="Google Shape;312;p26"/>
          <p:cNvCxnSpPr>
            <a:stCxn id="311" idx="6"/>
            <a:endCxn id="276" idx="2"/>
          </p:cNvCxnSpPr>
          <p:nvPr/>
        </p:nvCxnSpPr>
        <p:spPr>
          <a:xfrm>
            <a:off x="2965650" y="3903163"/>
            <a:ext cx="918900" cy="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13" name="Google Shape;313;p26"/>
          <p:cNvCxnSpPr>
            <a:stCxn id="278" idx="1"/>
            <a:endCxn id="311" idx="5"/>
          </p:cNvCxnSpPr>
          <p:nvPr/>
        </p:nvCxnSpPr>
        <p:spPr>
          <a:xfrm rot="10800000">
            <a:off x="2888449" y="4083268"/>
            <a:ext cx="447300" cy="7452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11" name="Google Shape;311;p26"/>
          <p:cNvSpPr/>
          <p:nvPr/>
        </p:nvSpPr>
        <p:spPr>
          <a:xfrm>
            <a:off x="2437650" y="3648613"/>
            <a:ext cx="528000" cy="5091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4" name="Google Shape;314;p26"/>
          <p:cNvCxnSpPr>
            <a:stCxn id="299" idx="4"/>
            <a:endCxn id="300" idx="7"/>
          </p:cNvCxnSpPr>
          <p:nvPr/>
        </p:nvCxnSpPr>
        <p:spPr>
          <a:xfrm flipH="1">
            <a:off x="821000" y="3783913"/>
            <a:ext cx="534600" cy="9108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15" name="Google Shape;315;p26"/>
          <p:cNvCxnSpPr>
            <a:stCxn id="301" idx="0"/>
            <a:endCxn id="311" idx="3"/>
          </p:cNvCxnSpPr>
          <p:nvPr/>
        </p:nvCxnSpPr>
        <p:spPr>
          <a:xfrm flipH="1" rot="10800000">
            <a:off x="1883600" y="4083213"/>
            <a:ext cx="631500" cy="17073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16" name="Google Shape;316;p26"/>
          <p:cNvCxnSpPr>
            <a:stCxn id="301" idx="6"/>
            <a:endCxn id="287" idx="3"/>
          </p:cNvCxnSpPr>
          <p:nvPr/>
        </p:nvCxnSpPr>
        <p:spPr>
          <a:xfrm flipH="1" rot="10800000">
            <a:off x="2147600" y="5158863"/>
            <a:ext cx="1224300" cy="8862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17" name="Google Shape;317;p26"/>
          <p:cNvCxnSpPr>
            <a:stCxn id="300" idx="5"/>
            <a:endCxn id="301" idx="1"/>
          </p:cNvCxnSpPr>
          <p:nvPr/>
        </p:nvCxnSpPr>
        <p:spPr>
          <a:xfrm>
            <a:off x="820876" y="5054682"/>
            <a:ext cx="876000" cy="8103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18" name="Google Shape;318;p26"/>
          <p:cNvSpPr/>
          <p:nvPr/>
        </p:nvSpPr>
        <p:spPr>
          <a:xfrm>
            <a:off x="8443450" y="2243963"/>
            <a:ext cx="528000" cy="5091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9" name="Google Shape;319;p26"/>
          <p:cNvCxnSpPr>
            <a:stCxn id="282" idx="3"/>
            <a:endCxn id="318" idx="1"/>
          </p:cNvCxnSpPr>
          <p:nvPr/>
        </p:nvCxnSpPr>
        <p:spPr>
          <a:xfrm>
            <a:off x="7458700" y="1989425"/>
            <a:ext cx="1062000" cy="3291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20" name="Google Shape;320;p26"/>
          <p:cNvSpPr/>
          <p:nvPr/>
        </p:nvSpPr>
        <p:spPr>
          <a:xfrm>
            <a:off x="8122925" y="3761338"/>
            <a:ext cx="528000" cy="5091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26"/>
          <p:cNvSpPr/>
          <p:nvPr/>
        </p:nvSpPr>
        <p:spPr>
          <a:xfrm>
            <a:off x="8971450" y="4858063"/>
            <a:ext cx="528000" cy="5091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26"/>
          <p:cNvSpPr/>
          <p:nvPr/>
        </p:nvSpPr>
        <p:spPr>
          <a:xfrm>
            <a:off x="9900750" y="3274813"/>
            <a:ext cx="528000" cy="5091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26"/>
          <p:cNvSpPr/>
          <p:nvPr/>
        </p:nvSpPr>
        <p:spPr>
          <a:xfrm>
            <a:off x="9900750" y="1674863"/>
            <a:ext cx="528000" cy="5091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26"/>
          <p:cNvSpPr/>
          <p:nvPr/>
        </p:nvSpPr>
        <p:spPr>
          <a:xfrm>
            <a:off x="11071150" y="608313"/>
            <a:ext cx="528000" cy="5091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26"/>
          <p:cNvSpPr/>
          <p:nvPr/>
        </p:nvSpPr>
        <p:spPr>
          <a:xfrm>
            <a:off x="10825800" y="5054663"/>
            <a:ext cx="528000" cy="5091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26" name="Google Shape;326;p26"/>
          <p:cNvCxnSpPr>
            <a:stCxn id="318" idx="4"/>
            <a:endCxn id="320" idx="0"/>
          </p:cNvCxnSpPr>
          <p:nvPr/>
        </p:nvCxnSpPr>
        <p:spPr>
          <a:xfrm flipH="1">
            <a:off x="8387050" y="2753063"/>
            <a:ext cx="320400" cy="10083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27" name="Google Shape;327;p26"/>
          <p:cNvCxnSpPr>
            <a:stCxn id="320" idx="5"/>
            <a:endCxn id="321" idx="1"/>
          </p:cNvCxnSpPr>
          <p:nvPr/>
        </p:nvCxnSpPr>
        <p:spPr>
          <a:xfrm>
            <a:off x="8573601" y="4195882"/>
            <a:ext cx="475200" cy="7368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28" name="Google Shape;328;p26"/>
          <p:cNvCxnSpPr>
            <a:stCxn id="283" idx="3"/>
            <a:endCxn id="320" idx="2"/>
          </p:cNvCxnSpPr>
          <p:nvPr/>
        </p:nvCxnSpPr>
        <p:spPr>
          <a:xfrm>
            <a:off x="7329800" y="3529375"/>
            <a:ext cx="793200" cy="4866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29" name="Google Shape;329;p26"/>
          <p:cNvCxnSpPr>
            <a:stCxn id="320" idx="3"/>
            <a:endCxn id="330" idx="6"/>
          </p:cNvCxnSpPr>
          <p:nvPr/>
        </p:nvCxnSpPr>
        <p:spPr>
          <a:xfrm flipH="1">
            <a:off x="6536749" y="4195882"/>
            <a:ext cx="1663500" cy="4821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31" name="Google Shape;331;p26"/>
          <p:cNvCxnSpPr>
            <a:stCxn id="283" idx="2"/>
            <a:endCxn id="332" idx="3"/>
          </p:cNvCxnSpPr>
          <p:nvPr/>
        </p:nvCxnSpPr>
        <p:spPr>
          <a:xfrm flipH="1">
            <a:off x="6450800" y="3783925"/>
            <a:ext cx="615000" cy="7950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30" name="Google Shape;330;p26"/>
          <p:cNvSpPr/>
          <p:nvPr/>
        </p:nvSpPr>
        <p:spPr>
          <a:xfrm>
            <a:off x="6008600" y="4423563"/>
            <a:ext cx="528000" cy="5091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33" name="Google Shape;333;p26"/>
          <p:cNvCxnSpPr>
            <a:stCxn id="330" idx="1"/>
            <a:endCxn id="279" idx="5"/>
          </p:cNvCxnSpPr>
          <p:nvPr/>
        </p:nvCxnSpPr>
        <p:spPr>
          <a:xfrm rot="10800000">
            <a:off x="5618224" y="4083218"/>
            <a:ext cx="467700" cy="4149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93" name="Google Shape;293;p26"/>
          <p:cNvSpPr/>
          <p:nvPr/>
        </p:nvSpPr>
        <p:spPr>
          <a:xfrm>
            <a:off x="5744750" y="2802638"/>
            <a:ext cx="528000" cy="5091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34" name="Google Shape;334;p26"/>
          <p:cNvCxnSpPr>
            <a:stCxn id="318" idx="7"/>
            <a:endCxn id="323" idx="2"/>
          </p:cNvCxnSpPr>
          <p:nvPr/>
        </p:nvCxnSpPr>
        <p:spPr>
          <a:xfrm flipH="1" rot="10800000">
            <a:off x="8894126" y="1929418"/>
            <a:ext cx="1006500" cy="3891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35" name="Google Shape;335;p26"/>
          <p:cNvCxnSpPr>
            <a:stCxn id="323" idx="7"/>
            <a:endCxn id="324" idx="3"/>
          </p:cNvCxnSpPr>
          <p:nvPr/>
        </p:nvCxnSpPr>
        <p:spPr>
          <a:xfrm flipH="1" rot="10800000">
            <a:off x="10351426" y="1042918"/>
            <a:ext cx="797100" cy="7065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36" name="Google Shape;336;p26"/>
          <p:cNvCxnSpPr>
            <a:stCxn id="323" idx="4"/>
            <a:endCxn id="322" idx="0"/>
          </p:cNvCxnSpPr>
          <p:nvPr/>
        </p:nvCxnSpPr>
        <p:spPr>
          <a:xfrm>
            <a:off x="10164750" y="2183963"/>
            <a:ext cx="0" cy="10908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37" name="Google Shape;337;p26"/>
          <p:cNvCxnSpPr>
            <a:stCxn id="322" idx="2"/>
            <a:endCxn id="320" idx="6"/>
          </p:cNvCxnSpPr>
          <p:nvPr/>
        </p:nvCxnSpPr>
        <p:spPr>
          <a:xfrm flipH="1">
            <a:off x="8650950" y="3529363"/>
            <a:ext cx="1249800" cy="4866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38" name="Google Shape;338;p26"/>
          <p:cNvCxnSpPr>
            <a:stCxn id="322" idx="5"/>
            <a:endCxn id="325" idx="0"/>
          </p:cNvCxnSpPr>
          <p:nvPr/>
        </p:nvCxnSpPr>
        <p:spPr>
          <a:xfrm>
            <a:off x="10351426" y="3709357"/>
            <a:ext cx="738300" cy="13452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03" name="Google Shape;303;p26"/>
          <p:cNvSpPr/>
          <p:nvPr/>
        </p:nvSpPr>
        <p:spPr>
          <a:xfrm>
            <a:off x="2265375" y="608313"/>
            <a:ext cx="528000" cy="5091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27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GB" sz="1800">
                <a:solidFill>
                  <a:srgbClr val="B7B7B7"/>
                </a:solidFill>
              </a:rPr>
              <a:t>INTRODUCTION TO LINKED DATA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is a Graph Database?</a:t>
            </a:r>
            <a:endParaRPr/>
          </a:p>
        </p:txBody>
      </p:sp>
      <p:sp>
        <p:nvSpPr>
          <p:cNvPr id="344" name="Google Shape;344;p27"/>
          <p:cNvSpPr txBox="1"/>
          <p:nvPr>
            <p:ph idx="1" type="body"/>
          </p:nvPr>
        </p:nvSpPr>
        <p:spPr>
          <a:xfrm>
            <a:off x="5545325" y="1690825"/>
            <a:ext cx="5808600" cy="4485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2000">
                <a:latin typeface="Roboto Light"/>
                <a:ea typeface="Roboto Light"/>
                <a:cs typeface="Roboto Light"/>
                <a:sym typeface="Roboto Light"/>
              </a:rPr>
              <a:t>A database which is optimized for:</a:t>
            </a:r>
            <a:endParaRPr sz="20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b="1" lang="en-GB" sz="2000"/>
              <a:t>Storing and querying linked data</a:t>
            </a:r>
            <a:endParaRPr b="1"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b="1" lang="en-GB" sz="2000"/>
              <a:t>Finding interconnections in data</a:t>
            </a:r>
            <a:endParaRPr b="1"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b="1" lang="en-GB" sz="2000"/>
              <a:t>Scalability</a:t>
            </a:r>
            <a:endParaRPr b="1" sz="20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2000">
                <a:latin typeface="Roboto Light"/>
                <a:ea typeface="Roboto Light"/>
                <a:cs typeface="Roboto Light"/>
                <a:sym typeface="Roboto Light"/>
              </a:rPr>
              <a:t>W3C Graph Database Standards:</a:t>
            </a:r>
            <a:endParaRPr sz="20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b="1" lang="en-GB" sz="2000"/>
              <a:t>RDF / RDF* Linked Data Format</a:t>
            </a:r>
            <a:endParaRPr b="1"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b="1" lang="en-GB" sz="2000"/>
              <a:t>SPARQL Query Language</a:t>
            </a:r>
            <a:endParaRPr b="1" sz="2000"/>
          </a:p>
        </p:txBody>
      </p:sp>
      <p:grpSp>
        <p:nvGrpSpPr>
          <p:cNvPr id="345" name="Google Shape;345;p27"/>
          <p:cNvGrpSpPr/>
          <p:nvPr/>
        </p:nvGrpSpPr>
        <p:grpSpPr>
          <a:xfrm>
            <a:off x="396985" y="1754671"/>
            <a:ext cx="4584780" cy="2361383"/>
            <a:chOff x="370200" y="516163"/>
            <a:chExt cx="11228950" cy="5783450"/>
          </a:xfrm>
        </p:grpSpPr>
        <p:sp>
          <p:nvSpPr>
            <p:cNvPr id="346" name="Google Shape;346;p27"/>
            <p:cNvSpPr/>
            <p:nvPr/>
          </p:nvSpPr>
          <p:spPr>
            <a:xfrm>
              <a:off x="3884400" y="3648613"/>
              <a:ext cx="528000" cy="509100"/>
            </a:xfrm>
            <a:prstGeom prst="ellipse">
              <a:avLst/>
            </a:prstGeom>
            <a:solidFill>
              <a:schemeClr val="lt2"/>
            </a:solidFill>
            <a:ln cap="flat" cmpd="sng" w="381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27"/>
            <p:cNvSpPr/>
            <p:nvPr/>
          </p:nvSpPr>
          <p:spPr>
            <a:xfrm>
              <a:off x="3573050" y="2627338"/>
              <a:ext cx="528000" cy="509100"/>
            </a:xfrm>
            <a:prstGeom prst="ellipse">
              <a:avLst/>
            </a:prstGeom>
            <a:solidFill>
              <a:schemeClr val="lt2"/>
            </a:solidFill>
            <a:ln cap="flat" cmpd="sng" w="381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27"/>
            <p:cNvSpPr/>
            <p:nvPr/>
          </p:nvSpPr>
          <p:spPr>
            <a:xfrm>
              <a:off x="3258425" y="4753913"/>
              <a:ext cx="528000" cy="509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27"/>
            <p:cNvSpPr/>
            <p:nvPr/>
          </p:nvSpPr>
          <p:spPr>
            <a:xfrm>
              <a:off x="5167600" y="3648613"/>
              <a:ext cx="528000" cy="509100"/>
            </a:xfrm>
            <a:prstGeom prst="ellipse">
              <a:avLst/>
            </a:prstGeom>
            <a:solidFill>
              <a:schemeClr val="lt2"/>
            </a:solidFill>
            <a:ln cap="flat" cmpd="sng" w="381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27"/>
            <p:cNvSpPr/>
            <p:nvPr/>
          </p:nvSpPr>
          <p:spPr>
            <a:xfrm>
              <a:off x="6930700" y="1734875"/>
              <a:ext cx="528000" cy="509100"/>
            </a:xfrm>
            <a:prstGeom prst="roundRect">
              <a:avLst>
                <a:gd fmla="val 50000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27"/>
            <p:cNvSpPr/>
            <p:nvPr/>
          </p:nvSpPr>
          <p:spPr>
            <a:xfrm>
              <a:off x="6801800" y="3274825"/>
              <a:ext cx="528000" cy="509100"/>
            </a:xfrm>
            <a:prstGeom prst="roundRect">
              <a:avLst>
                <a:gd fmla="val 50000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352" name="Google Shape;352;p2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636200" y="2681050"/>
              <a:ext cx="401700" cy="401700"/>
            </a:xfrm>
            <a:prstGeom prst="ellipse">
              <a:avLst/>
            </a:prstGeom>
            <a:noFill/>
            <a:ln>
              <a:noFill/>
            </a:ln>
          </p:spPr>
        </p:pic>
        <p:pic>
          <p:nvPicPr>
            <p:cNvPr id="353" name="Google Shape;353;p2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947541" y="3702615"/>
              <a:ext cx="401700" cy="401100"/>
            </a:xfrm>
            <a:prstGeom prst="ellipse">
              <a:avLst/>
            </a:prstGeom>
            <a:noFill/>
            <a:ln>
              <a:noFill/>
            </a:ln>
          </p:spPr>
        </p:pic>
        <p:pic>
          <p:nvPicPr>
            <p:cNvPr id="354" name="Google Shape;354;p2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225100" y="3702621"/>
              <a:ext cx="401700" cy="401100"/>
            </a:xfrm>
            <a:prstGeom prst="ellipse">
              <a:avLst/>
            </a:prstGeom>
            <a:noFill/>
            <a:ln>
              <a:noFill/>
            </a:ln>
          </p:spPr>
        </p:pic>
        <p:pic>
          <p:nvPicPr>
            <p:cNvPr id="355" name="Google Shape;355;p2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309725" y="4795775"/>
              <a:ext cx="425400" cy="425400"/>
            </a:xfrm>
            <a:prstGeom prst="ellipse">
              <a:avLst/>
            </a:prstGeom>
            <a:noFill/>
            <a:ln cap="flat" cmpd="sng" w="381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pic>
        <p:cxnSp>
          <p:nvCxnSpPr>
            <p:cNvPr id="356" name="Google Shape;356;p27"/>
            <p:cNvCxnSpPr>
              <a:stCxn id="347" idx="1"/>
              <a:endCxn id="357" idx="5"/>
            </p:cNvCxnSpPr>
            <p:nvPr/>
          </p:nvCxnSpPr>
          <p:spPr>
            <a:xfrm rot="10800000">
              <a:off x="2992174" y="2363793"/>
              <a:ext cx="658200" cy="338100"/>
            </a:xfrm>
            <a:prstGeom prst="straightConnector1">
              <a:avLst/>
            </a:prstGeom>
            <a:noFill/>
            <a:ln cap="flat" cmpd="sng" w="38100">
              <a:solidFill>
                <a:schemeClr val="accent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58" name="Google Shape;358;p27"/>
            <p:cNvCxnSpPr>
              <a:stCxn id="346" idx="0"/>
              <a:endCxn id="347" idx="4"/>
            </p:cNvCxnSpPr>
            <p:nvPr/>
          </p:nvCxnSpPr>
          <p:spPr>
            <a:xfrm rot="10800000">
              <a:off x="3837000" y="3136513"/>
              <a:ext cx="311400" cy="512100"/>
            </a:xfrm>
            <a:prstGeom prst="straightConnector1">
              <a:avLst/>
            </a:prstGeom>
            <a:noFill/>
            <a:ln cap="flat" cmpd="sng" w="38100">
              <a:solidFill>
                <a:schemeClr val="accent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59" name="Google Shape;359;p27"/>
            <p:cNvCxnSpPr>
              <a:stCxn id="346" idx="6"/>
              <a:endCxn id="349" idx="2"/>
            </p:cNvCxnSpPr>
            <p:nvPr/>
          </p:nvCxnSpPr>
          <p:spPr>
            <a:xfrm>
              <a:off x="4412400" y="3903163"/>
              <a:ext cx="755400" cy="0"/>
            </a:xfrm>
            <a:prstGeom prst="straightConnector1">
              <a:avLst/>
            </a:prstGeom>
            <a:noFill/>
            <a:ln cap="flat" cmpd="sng" w="38100">
              <a:solidFill>
                <a:schemeClr val="accent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60" name="Google Shape;360;p27"/>
            <p:cNvCxnSpPr>
              <a:stCxn id="349" idx="7"/>
              <a:endCxn id="361" idx="3"/>
            </p:cNvCxnSpPr>
            <p:nvPr/>
          </p:nvCxnSpPr>
          <p:spPr>
            <a:xfrm flipH="1" rot="10800000">
              <a:off x="5618276" y="3237468"/>
              <a:ext cx="203400" cy="485700"/>
            </a:xfrm>
            <a:prstGeom prst="straightConnector1">
              <a:avLst/>
            </a:prstGeom>
            <a:noFill/>
            <a:ln cap="flat" cmpd="sng" w="38100">
              <a:solidFill>
                <a:schemeClr val="accent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62" name="Google Shape;362;p27"/>
            <p:cNvCxnSpPr>
              <a:stCxn id="361" idx="7"/>
              <a:endCxn id="350" idx="1"/>
            </p:cNvCxnSpPr>
            <p:nvPr/>
          </p:nvCxnSpPr>
          <p:spPr>
            <a:xfrm flipH="1" rot="10800000">
              <a:off x="6195426" y="1989493"/>
              <a:ext cx="735600" cy="887700"/>
            </a:xfrm>
            <a:prstGeom prst="straightConnector1">
              <a:avLst/>
            </a:prstGeom>
            <a:noFill/>
            <a:ln cap="flat" cmpd="sng" w="38100">
              <a:solidFill>
                <a:schemeClr val="accent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63" name="Google Shape;363;p27"/>
            <p:cNvCxnSpPr>
              <a:stCxn id="350" idx="2"/>
              <a:endCxn id="351" idx="0"/>
            </p:cNvCxnSpPr>
            <p:nvPr/>
          </p:nvCxnSpPr>
          <p:spPr>
            <a:xfrm flipH="1">
              <a:off x="7066000" y="2243975"/>
              <a:ext cx="128700" cy="1030800"/>
            </a:xfrm>
            <a:prstGeom prst="straightConnector1">
              <a:avLst/>
            </a:prstGeom>
            <a:noFill/>
            <a:ln cap="flat" cmpd="sng" w="38100">
              <a:solidFill>
                <a:schemeClr val="accent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64" name="Google Shape;364;p27"/>
            <p:cNvCxnSpPr>
              <a:stCxn id="351" idx="1"/>
              <a:endCxn id="361" idx="5"/>
            </p:cNvCxnSpPr>
            <p:nvPr/>
          </p:nvCxnSpPr>
          <p:spPr>
            <a:xfrm rot="10800000">
              <a:off x="6195500" y="3236875"/>
              <a:ext cx="606300" cy="292500"/>
            </a:xfrm>
            <a:prstGeom prst="straightConnector1">
              <a:avLst/>
            </a:prstGeom>
            <a:noFill/>
            <a:ln cap="flat" cmpd="sng" w="38100">
              <a:solidFill>
                <a:schemeClr val="accent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357" name="Google Shape;357;p27"/>
            <p:cNvSpPr/>
            <p:nvPr/>
          </p:nvSpPr>
          <p:spPr>
            <a:xfrm>
              <a:off x="2541600" y="1929313"/>
              <a:ext cx="528000" cy="5091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27"/>
            <p:cNvSpPr/>
            <p:nvPr/>
          </p:nvSpPr>
          <p:spPr>
            <a:xfrm>
              <a:off x="2265375" y="608313"/>
              <a:ext cx="528000" cy="5091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27"/>
            <p:cNvSpPr/>
            <p:nvPr/>
          </p:nvSpPr>
          <p:spPr>
            <a:xfrm>
              <a:off x="838200" y="516163"/>
              <a:ext cx="528000" cy="5091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27"/>
            <p:cNvSpPr/>
            <p:nvPr/>
          </p:nvSpPr>
          <p:spPr>
            <a:xfrm>
              <a:off x="587775" y="1989413"/>
              <a:ext cx="528000" cy="5091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27"/>
            <p:cNvSpPr/>
            <p:nvPr/>
          </p:nvSpPr>
          <p:spPr>
            <a:xfrm>
              <a:off x="1091600" y="3274813"/>
              <a:ext cx="528000" cy="5091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27"/>
            <p:cNvSpPr/>
            <p:nvPr/>
          </p:nvSpPr>
          <p:spPr>
            <a:xfrm>
              <a:off x="370200" y="4620138"/>
              <a:ext cx="528000" cy="5091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27"/>
            <p:cNvSpPr/>
            <p:nvPr/>
          </p:nvSpPr>
          <p:spPr>
            <a:xfrm>
              <a:off x="1619600" y="5790513"/>
              <a:ext cx="528000" cy="5091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71" name="Google Shape;371;p27"/>
            <p:cNvCxnSpPr>
              <a:stCxn id="357" idx="0"/>
              <a:endCxn id="365" idx="4"/>
            </p:cNvCxnSpPr>
            <p:nvPr/>
          </p:nvCxnSpPr>
          <p:spPr>
            <a:xfrm rot="10800000">
              <a:off x="2529300" y="1117513"/>
              <a:ext cx="276300" cy="811800"/>
            </a:xfrm>
            <a:prstGeom prst="straightConnector1">
              <a:avLst/>
            </a:prstGeom>
            <a:noFill/>
            <a:ln cap="flat" cmpd="sng" w="38100">
              <a:solidFill>
                <a:schemeClr val="accent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72" name="Google Shape;372;p27"/>
            <p:cNvCxnSpPr>
              <a:stCxn id="365" idx="2"/>
              <a:endCxn id="366" idx="6"/>
            </p:cNvCxnSpPr>
            <p:nvPr/>
          </p:nvCxnSpPr>
          <p:spPr>
            <a:xfrm rot="10800000">
              <a:off x="1365975" y="771063"/>
              <a:ext cx="899400" cy="91800"/>
            </a:xfrm>
            <a:prstGeom prst="straightConnector1">
              <a:avLst/>
            </a:prstGeom>
            <a:noFill/>
            <a:ln cap="flat" cmpd="sng" w="38100">
              <a:solidFill>
                <a:schemeClr val="accent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73" name="Google Shape;373;p27"/>
            <p:cNvCxnSpPr>
              <a:endCxn id="367" idx="7"/>
            </p:cNvCxnSpPr>
            <p:nvPr/>
          </p:nvCxnSpPr>
          <p:spPr>
            <a:xfrm flipH="1">
              <a:off x="1038451" y="1015468"/>
              <a:ext cx="1379100" cy="1048500"/>
            </a:xfrm>
            <a:prstGeom prst="straightConnector1">
              <a:avLst/>
            </a:prstGeom>
            <a:noFill/>
            <a:ln cap="flat" cmpd="sng" w="38100">
              <a:solidFill>
                <a:schemeClr val="accent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74" name="Google Shape;374;p27"/>
            <p:cNvCxnSpPr>
              <a:stCxn id="367" idx="6"/>
              <a:endCxn id="357" idx="2"/>
            </p:cNvCxnSpPr>
            <p:nvPr/>
          </p:nvCxnSpPr>
          <p:spPr>
            <a:xfrm flipH="1" rot="10800000">
              <a:off x="1115775" y="2183662"/>
              <a:ext cx="1426200" cy="60300"/>
            </a:xfrm>
            <a:prstGeom prst="straightConnector1">
              <a:avLst/>
            </a:prstGeom>
            <a:noFill/>
            <a:ln cap="flat" cmpd="sng" w="38100">
              <a:solidFill>
                <a:schemeClr val="accent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75" name="Google Shape;375;p27"/>
            <p:cNvCxnSpPr>
              <a:stCxn id="367" idx="5"/>
              <a:endCxn id="368" idx="0"/>
            </p:cNvCxnSpPr>
            <p:nvPr/>
          </p:nvCxnSpPr>
          <p:spPr>
            <a:xfrm>
              <a:off x="1038451" y="2423957"/>
              <a:ext cx="317400" cy="850800"/>
            </a:xfrm>
            <a:prstGeom prst="straightConnector1">
              <a:avLst/>
            </a:prstGeom>
            <a:noFill/>
            <a:ln cap="flat" cmpd="sng" w="38100">
              <a:solidFill>
                <a:schemeClr val="accent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76" name="Google Shape;376;p27"/>
            <p:cNvCxnSpPr>
              <a:stCxn id="368" idx="6"/>
              <a:endCxn id="377" idx="1"/>
            </p:cNvCxnSpPr>
            <p:nvPr/>
          </p:nvCxnSpPr>
          <p:spPr>
            <a:xfrm>
              <a:off x="1619600" y="3529363"/>
              <a:ext cx="793500" cy="374100"/>
            </a:xfrm>
            <a:prstGeom prst="straightConnector1">
              <a:avLst/>
            </a:prstGeom>
            <a:noFill/>
            <a:ln cap="flat" cmpd="sng" w="38100">
              <a:solidFill>
                <a:schemeClr val="accent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78" name="Google Shape;378;p27"/>
            <p:cNvCxnSpPr>
              <a:stCxn id="379" idx="0"/>
              <a:endCxn id="357" idx="4"/>
            </p:cNvCxnSpPr>
            <p:nvPr/>
          </p:nvCxnSpPr>
          <p:spPr>
            <a:xfrm flipH="1" rot="10800000">
              <a:off x="2701650" y="2438413"/>
              <a:ext cx="103500" cy="1210200"/>
            </a:xfrm>
            <a:prstGeom prst="straightConnector1">
              <a:avLst/>
            </a:prstGeom>
            <a:noFill/>
            <a:ln cap="flat" cmpd="sng" w="38100">
              <a:solidFill>
                <a:schemeClr val="accent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80" name="Google Shape;380;p27"/>
            <p:cNvCxnSpPr>
              <a:stCxn id="379" idx="6"/>
              <a:endCxn id="346" idx="2"/>
            </p:cNvCxnSpPr>
            <p:nvPr/>
          </p:nvCxnSpPr>
          <p:spPr>
            <a:xfrm>
              <a:off x="2965650" y="3903163"/>
              <a:ext cx="918300" cy="0"/>
            </a:xfrm>
            <a:prstGeom prst="straightConnector1">
              <a:avLst/>
            </a:prstGeom>
            <a:noFill/>
            <a:ln cap="flat" cmpd="sng" w="38100">
              <a:solidFill>
                <a:schemeClr val="accent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81" name="Google Shape;381;p27"/>
            <p:cNvCxnSpPr>
              <a:stCxn id="348" idx="1"/>
              <a:endCxn id="379" idx="5"/>
            </p:cNvCxnSpPr>
            <p:nvPr/>
          </p:nvCxnSpPr>
          <p:spPr>
            <a:xfrm rot="10800000">
              <a:off x="2888149" y="4083568"/>
              <a:ext cx="447600" cy="744900"/>
            </a:xfrm>
            <a:prstGeom prst="straightConnector1">
              <a:avLst/>
            </a:prstGeom>
            <a:noFill/>
            <a:ln cap="flat" cmpd="sng" w="38100">
              <a:solidFill>
                <a:schemeClr val="accent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379" name="Google Shape;379;p27"/>
            <p:cNvSpPr/>
            <p:nvPr/>
          </p:nvSpPr>
          <p:spPr>
            <a:xfrm>
              <a:off x="2437650" y="3648613"/>
              <a:ext cx="528000" cy="5091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82" name="Google Shape;382;p27"/>
            <p:cNvCxnSpPr>
              <a:stCxn id="368" idx="4"/>
              <a:endCxn id="369" idx="7"/>
            </p:cNvCxnSpPr>
            <p:nvPr/>
          </p:nvCxnSpPr>
          <p:spPr>
            <a:xfrm flipH="1">
              <a:off x="820700" y="3783912"/>
              <a:ext cx="534900" cy="911100"/>
            </a:xfrm>
            <a:prstGeom prst="straightConnector1">
              <a:avLst/>
            </a:prstGeom>
            <a:noFill/>
            <a:ln cap="flat" cmpd="sng" w="38100">
              <a:solidFill>
                <a:schemeClr val="accent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83" name="Google Shape;383;p27"/>
            <p:cNvCxnSpPr>
              <a:stCxn id="370" idx="0"/>
              <a:endCxn id="379" idx="3"/>
            </p:cNvCxnSpPr>
            <p:nvPr/>
          </p:nvCxnSpPr>
          <p:spPr>
            <a:xfrm flipH="1" rot="10800000">
              <a:off x="1883600" y="4082913"/>
              <a:ext cx="631200" cy="1707600"/>
            </a:xfrm>
            <a:prstGeom prst="straightConnector1">
              <a:avLst/>
            </a:prstGeom>
            <a:noFill/>
            <a:ln cap="flat" cmpd="sng" w="38100">
              <a:solidFill>
                <a:schemeClr val="accent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84" name="Google Shape;384;p27"/>
            <p:cNvCxnSpPr>
              <a:stCxn id="370" idx="6"/>
              <a:endCxn id="355" idx="3"/>
            </p:cNvCxnSpPr>
            <p:nvPr/>
          </p:nvCxnSpPr>
          <p:spPr>
            <a:xfrm flipH="1" rot="10800000">
              <a:off x="2147600" y="5158863"/>
              <a:ext cx="1224000" cy="886200"/>
            </a:xfrm>
            <a:prstGeom prst="straightConnector1">
              <a:avLst/>
            </a:prstGeom>
            <a:noFill/>
            <a:ln cap="flat" cmpd="sng" w="38100">
              <a:solidFill>
                <a:schemeClr val="accent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85" name="Google Shape;385;p27"/>
            <p:cNvCxnSpPr>
              <a:stCxn id="369" idx="5"/>
              <a:endCxn id="370" idx="1"/>
            </p:cNvCxnSpPr>
            <p:nvPr/>
          </p:nvCxnSpPr>
          <p:spPr>
            <a:xfrm>
              <a:off x="820876" y="5054682"/>
              <a:ext cx="875700" cy="810300"/>
            </a:xfrm>
            <a:prstGeom prst="straightConnector1">
              <a:avLst/>
            </a:prstGeom>
            <a:noFill/>
            <a:ln cap="flat" cmpd="sng" w="38100">
              <a:solidFill>
                <a:schemeClr val="accent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386" name="Google Shape;386;p27"/>
            <p:cNvSpPr/>
            <p:nvPr/>
          </p:nvSpPr>
          <p:spPr>
            <a:xfrm>
              <a:off x="8443450" y="2243963"/>
              <a:ext cx="528000" cy="5091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87" name="Google Shape;387;p27"/>
            <p:cNvCxnSpPr>
              <a:stCxn id="350" idx="3"/>
              <a:endCxn id="386" idx="1"/>
            </p:cNvCxnSpPr>
            <p:nvPr/>
          </p:nvCxnSpPr>
          <p:spPr>
            <a:xfrm>
              <a:off x="7458700" y="1989425"/>
              <a:ext cx="1061700" cy="329100"/>
            </a:xfrm>
            <a:prstGeom prst="straightConnector1">
              <a:avLst/>
            </a:prstGeom>
            <a:noFill/>
            <a:ln cap="flat" cmpd="sng" w="38100">
              <a:solidFill>
                <a:schemeClr val="accent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388" name="Google Shape;388;p27"/>
            <p:cNvSpPr/>
            <p:nvPr/>
          </p:nvSpPr>
          <p:spPr>
            <a:xfrm>
              <a:off x="8122925" y="3761338"/>
              <a:ext cx="528000" cy="5091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27"/>
            <p:cNvSpPr/>
            <p:nvPr/>
          </p:nvSpPr>
          <p:spPr>
            <a:xfrm>
              <a:off x="8971450" y="4858063"/>
              <a:ext cx="528000" cy="5091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27"/>
            <p:cNvSpPr/>
            <p:nvPr/>
          </p:nvSpPr>
          <p:spPr>
            <a:xfrm>
              <a:off x="9900750" y="3274813"/>
              <a:ext cx="528000" cy="5091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27"/>
            <p:cNvSpPr/>
            <p:nvPr/>
          </p:nvSpPr>
          <p:spPr>
            <a:xfrm>
              <a:off x="9900750" y="1674863"/>
              <a:ext cx="528000" cy="5091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27"/>
            <p:cNvSpPr/>
            <p:nvPr/>
          </p:nvSpPr>
          <p:spPr>
            <a:xfrm>
              <a:off x="11071150" y="608313"/>
              <a:ext cx="528000" cy="5091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27"/>
            <p:cNvSpPr/>
            <p:nvPr/>
          </p:nvSpPr>
          <p:spPr>
            <a:xfrm>
              <a:off x="10825800" y="5054663"/>
              <a:ext cx="528000" cy="5091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94" name="Google Shape;394;p27"/>
            <p:cNvCxnSpPr>
              <a:stCxn id="386" idx="4"/>
              <a:endCxn id="388" idx="0"/>
            </p:cNvCxnSpPr>
            <p:nvPr/>
          </p:nvCxnSpPr>
          <p:spPr>
            <a:xfrm flipH="1">
              <a:off x="8387050" y="2753063"/>
              <a:ext cx="320400" cy="1008000"/>
            </a:xfrm>
            <a:prstGeom prst="straightConnector1">
              <a:avLst/>
            </a:prstGeom>
            <a:noFill/>
            <a:ln cap="flat" cmpd="sng" w="38100">
              <a:solidFill>
                <a:schemeClr val="accent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95" name="Google Shape;395;p27"/>
            <p:cNvCxnSpPr>
              <a:stCxn id="388" idx="5"/>
              <a:endCxn id="389" idx="1"/>
            </p:cNvCxnSpPr>
            <p:nvPr/>
          </p:nvCxnSpPr>
          <p:spPr>
            <a:xfrm>
              <a:off x="8573601" y="4195882"/>
              <a:ext cx="475500" cy="737100"/>
            </a:xfrm>
            <a:prstGeom prst="straightConnector1">
              <a:avLst/>
            </a:prstGeom>
            <a:noFill/>
            <a:ln cap="flat" cmpd="sng" w="38100">
              <a:solidFill>
                <a:schemeClr val="accent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96" name="Google Shape;396;p27"/>
            <p:cNvCxnSpPr>
              <a:stCxn id="351" idx="3"/>
              <a:endCxn id="388" idx="2"/>
            </p:cNvCxnSpPr>
            <p:nvPr/>
          </p:nvCxnSpPr>
          <p:spPr>
            <a:xfrm>
              <a:off x="7329800" y="3529375"/>
              <a:ext cx="792900" cy="486300"/>
            </a:xfrm>
            <a:prstGeom prst="straightConnector1">
              <a:avLst/>
            </a:prstGeom>
            <a:noFill/>
            <a:ln cap="flat" cmpd="sng" w="38100">
              <a:solidFill>
                <a:schemeClr val="accent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97" name="Google Shape;397;p27"/>
            <p:cNvCxnSpPr>
              <a:stCxn id="388" idx="3"/>
              <a:endCxn id="398" idx="6"/>
            </p:cNvCxnSpPr>
            <p:nvPr/>
          </p:nvCxnSpPr>
          <p:spPr>
            <a:xfrm flipH="1">
              <a:off x="6536749" y="4195882"/>
              <a:ext cx="1663500" cy="482100"/>
            </a:xfrm>
            <a:prstGeom prst="straightConnector1">
              <a:avLst/>
            </a:prstGeom>
            <a:noFill/>
            <a:ln cap="flat" cmpd="sng" w="38100">
              <a:solidFill>
                <a:schemeClr val="accent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99" name="Google Shape;399;p27"/>
            <p:cNvCxnSpPr>
              <a:stCxn id="351" idx="2"/>
              <a:endCxn id="400" idx="3"/>
            </p:cNvCxnSpPr>
            <p:nvPr/>
          </p:nvCxnSpPr>
          <p:spPr>
            <a:xfrm flipH="1">
              <a:off x="6450800" y="3783925"/>
              <a:ext cx="615000" cy="795000"/>
            </a:xfrm>
            <a:prstGeom prst="straightConnector1">
              <a:avLst/>
            </a:prstGeom>
            <a:noFill/>
            <a:ln cap="flat" cmpd="sng" w="38100">
              <a:solidFill>
                <a:schemeClr val="accent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398" name="Google Shape;398;p27"/>
            <p:cNvSpPr/>
            <p:nvPr/>
          </p:nvSpPr>
          <p:spPr>
            <a:xfrm>
              <a:off x="6008600" y="4423563"/>
              <a:ext cx="528000" cy="5091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01" name="Google Shape;401;p27"/>
            <p:cNvCxnSpPr>
              <a:stCxn id="398" idx="1"/>
              <a:endCxn id="349" idx="5"/>
            </p:cNvCxnSpPr>
            <p:nvPr/>
          </p:nvCxnSpPr>
          <p:spPr>
            <a:xfrm rot="10800000">
              <a:off x="5618524" y="4082918"/>
              <a:ext cx="467400" cy="415200"/>
            </a:xfrm>
            <a:prstGeom prst="straightConnector1">
              <a:avLst/>
            </a:prstGeom>
            <a:noFill/>
            <a:ln cap="flat" cmpd="sng" w="38100">
              <a:solidFill>
                <a:schemeClr val="accent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361" name="Google Shape;361;p27"/>
            <p:cNvSpPr/>
            <p:nvPr/>
          </p:nvSpPr>
          <p:spPr>
            <a:xfrm>
              <a:off x="5744750" y="2802638"/>
              <a:ext cx="528000" cy="5091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02" name="Google Shape;402;p27"/>
            <p:cNvCxnSpPr>
              <a:stCxn id="386" idx="7"/>
              <a:endCxn id="391" idx="2"/>
            </p:cNvCxnSpPr>
            <p:nvPr/>
          </p:nvCxnSpPr>
          <p:spPr>
            <a:xfrm flipH="1" rot="10800000">
              <a:off x="8894126" y="1929118"/>
              <a:ext cx="1006500" cy="389400"/>
            </a:xfrm>
            <a:prstGeom prst="straightConnector1">
              <a:avLst/>
            </a:prstGeom>
            <a:noFill/>
            <a:ln cap="flat" cmpd="sng" w="38100">
              <a:solidFill>
                <a:schemeClr val="accent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403" name="Google Shape;403;p27"/>
            <p:cNvCxnSpPr>
              <a:stCxn id="391" idx="7"/>
              <a:endCxn id="392" idx="3"/>
            </p:cNvCxnSpPr>
            <p:nvPr/>
          </p:nvCxnSpPr>
          <p:spPr>
            <a:xfrm flipH="1" rot="10800000">
              <a:off x="10351426" y="1042618"/>
              <a:ext cx="797100" cy="706800"/>
            </a:xfrm>
            <a:prstGeom prst="straightConnector1">
              <a:avLst/>
            </a:prstGeom>
            <a:noFill/>
            <a:ln cap="flat" cmpd="sng" w="38100">
              <a:solidFill>
                <a:schemeClr val="accent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404" name="Google Shape;404;p27"/>
            <p:cNvCxnSpPr>
              <a:stCxn id="391" idx="4"/>
              <a:endCxn id="390" idx="0"/>
            </p:cNvCxnSpPr>
            <p:nvPr/>
          </p:nvCxnSpPr>
          <p:spPr>
            <a:xfrm>
              <a:off x="10164750" y="2183963"/>
              <a:ext cx="0" cy="1091100"/>
            </a:xfrm>
            <a:prstGeom prst="straightConnector1">
              <a:avLst/>
            </a:prstGeom>
            <a:noFill/>
            <a:ln cap="flat" cmpd="sng" w="38100">
              <a:solidFill>
                <a:schemeClr val="accent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405" name="Google Shape;405;p27"/>
            <p:cNvCxnSpPr>
              <a:stCxn id="390" idx="2"/>
              <a:endCxn id="388" idx="6"/>
            </p:cNvCxnSpPr>
            <p:nvPr/>
          </p:nvCxnSpPr>
          <p:spPr>
            <a:xfrm flipH="1">
              <a:off x="8650950" y="3529363"/>
              <a:ext cx="1249800" cy="486300"/>
            </a:xfrm>
            <a:prstGeom prst="straightConnector1">
              <a:avLst/>
            </a:prstGeom>
            <a:noFill/>
            <a:ln cap="flat" cmpd="sng" w="38100">
              <a:solidFill>
                <a:schemeClr val="accent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406" name="Google Shape;406;p27"/>
            <p:cNvCxnSpPr>
              <a:stCxn id="390" idx="5"/>
              <a:endCxn id="393" idx="0"/>
            </p:cNvCxnSpPr>
            <p:nvPr/>
          </p:nvCxnSpPr>
          <p:spPr>
            <a:xfrm>
              <a:off x="10351426" y="3709357"/>
              <a:ext cx="738300" cy="1345200"/>
            </a:xfrm>
            <a:prstGeom prst="straightConnector1">
              <a:avLst/>
            </a:prstGeom>
            <a:noFill/>
            <a:ln cap="flat" cmpd="sng" w="38100">
              <a:solidFill>
                <a:schemeClr val="accent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28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GB" sz="1800">
                <a:solidFill>
                  <a:srgbClr val="B7B7B7"/>
                </a:solidFill>
              </a:rPr>
              <a:t>INTRODUCTION TO LINKED DATA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Who is using Graph Databases?</a:t>
            </a:r>
            <a:endParaRPr/>
          </a:p>
        </p:txBody>
      </p:sp>
      <p:graphicFrame>
        <p:nvGraphicFramePr>
          <p:cNvPr id="412" name="Google Shape;412;p28"/>
          <p:cNvGraphicFramePr/>
          <p:nvPr/>
        </p:nvGraphicFramePr>
        <p:xfrm>
          <a:off x="1252425" y="1524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{12D0A22D-1929-4182-AC12-077A4F01B711}</a:tableStyleId>
              </a:tblPr>
              <a:tblGrid>
                <a:gridCol w="487225"/>
                <a:gridCol w="2978700"/>
                <a:gridCol w="2076975"/>
                <a:gridCol w="2010975"/>
                <a:gridCol w="2547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solidFill>
                            <a:srgbClr val="FFFFFF"/>
                          </a:solidFill>
                        </a:rPr>
                        <a:t>Company name</a:t>
                      </a:r>
                      <a:endParaRPr b="1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solidFill>
                            <a:srgbClr val="FFFFFF"/>
                          </a:solidFill>
                        </a:rPr>
                        <a:t>Location</a:t>
                      </a:r>
                      <a:endParaRPr b="1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solidFill>
                            <a:srgbClr val="FFFFFF"/>
                          </a:solidFill>
                        </a:rPr>
                        <a:t>Industry</a:t>
                      </a:r>
                      <a:endParaRPr b="1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solidFill>
                            <a:srgbClr val="FFFFFF"/>
                          </a:solidFill>
                        </a:rPr>
                        <a:t>Market Cap Change</a:t>
                      </a:r>
                      <a:br>
                        <a:rPr b="1" lang="en-GB">
                          <a:solidFill>
                            <a:srgbClr val="FFFFFF"/>
                          </a:solidFill>
                        </a:rPr>
                      </a:br>
                      <a:r>
                        <a:rPr b="1" lang="en-GB">
                          <a:solidFill>
                            <a:srgbClr val="FFFFFF"/>
                          </a:solidFill>
                        </a:rPr>
                        <a:t>2009 - 2018 ($bn)</a:t>
                      </a:r>
                      <a:endParaRPr b="1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rgbClr val="FFFFFF"/>
                          </a:solidFill>
                        </a:rPr>
                        <a:t>1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rgbClr val="FFFFFF"/>
                          </a:solidFill>
                        </a:rPr>
                        <a:t>Apple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rgbClr val="FFFFFF"/>
                          </a:solidFill>
                        </a:rPr>
                        <a:t>United States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rgbClr val="FFFFFF"/>
                          </a:solidFill>
                        </a:rPr>
                        <a:t>Technology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rgbClr val="FFFFFF"/>
                          </a:solidFill>
                        </a:rPr>
                        <a:t>757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accent1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rgbClr val="FFFFFF"/>
                          </a:solidFill>
                        </a:rPr>
                        <a:t>2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rgbClr val="FFFFFF"/>
                          </a:solidFill>
                        </a:rPr>
                        <a:t>Amazon.Com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>
                          <a:solidFill>
                            <a:srgbClr val="FFFFFF"/>
                          </a:solidFill>
                        </a:rPr>
                        <a:t>United States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rgbClr val="FFFFFF"/>
                          </a:solidFill>
                        </a:rPr>
                        <a:t>Consumer Services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rgbClr val="FFFFFF"/>
                          </a:solidFill>
                        </a:rPr>
                        <a:t>670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accent1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rgbClr val="FFFFFF"/>
                          </a:solidFill>
                        </a:rPr>
                        <a:t>3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rgbClr val="FFFFFF"/>
                          </a:solidFill>
                        </a:rPr>
                        <a:t>Alphabet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>
                          <a:solidFill>
                            <a:srgbClr val="FFFFFF"/>
                          </a:solidFill>
                        </a:rPr>
                        <a:t>United States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>
                          <a:solidFill>
                            <a:srgbClr val="FFFFFF"/>
                          </a:solidFill>
                        </a:rPr>
                        <a:t>Technology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rgbClr val="FFFFFF"/>
                          </a:solidFill>
                        </a:rPr>
                        <a:t>609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accent1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rgbClr val="FFFFFF"/>
                          </a:solidFill>
                        </a:rPr>
                        <a:t>4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rgbClr val="FFFFFF"/>
                          </a:solidFill>
                        </a:rPr>
                        <a:t>Microsoft Corp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>
                          <a:solidFill>
                            <a:srgbClr val="FFFFFF"/>
                          </a:solidFill>
                        </a:rPr>
                        <a:t>United States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>
                          <a:solidFill>
                            <a:srgbClr val="FFFFFF"/>
                          </a:solidFill>
                        </a:rPr>
                        <a:t>Technology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rgbClr val="FFFFFF"/>
                          </a:solidFill>
                        </a:rPr>
                        <a:t>540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accent1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rgbClr val="FFFFFF"/>
                          </a:solidFill>
                        </a:rPr>
                        <a:t>5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rgbClr val="FFFFFF"/>
                          </a:solidFill>
                        </a:rPr>
                        <a:t>Tencent Holdings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rgbClr val="FFFFFF"/>
                          </a:solidFill>
                        </a:rPr>
                        <a:t>China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>
                          <a:solidFill>
                            <a:srgbClr val="FFFFFF"/>
                          </a:solidFill>
                        </a:rPr>
                        <a:t>Technology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rgbClr val="FFFFFF"/>
                          </a:solidFill>
                        </a:rPr>
                        <a:t>483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accent1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rgbClr val="FFFFFF"/>
                          </a:solidFill>
                        </a:rPr>
                        <a:t>6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rgbClr val="FFFFFF"/>
                          </a:solidFill>
                        </a:rPr>
                        <a:t>Facebook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>
                          <a:solidFill>
                            <a:srgbClr val="FFFFFF"/>
                          </a:solidFill>
                        </a:rPr>
                        <a:t>United States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>
                          <a:solidFill>
                            <a:srgbClr val="FFFFFF"/>
                          </a:solidFill>
                        </a:rPr>
                        <a:t>Technology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rgbClr val="FFFFFF"/>
                          </a:solidFill>
                        </a:rPr>
                        <a:t>383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accent1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rgbClr val="FFFFFF"/>
                          </a:solidFill>
                        </a:rPr>
                        <a:t>7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rgbClr val="FFFFFF"/>
                          </a:solidFill>
                        </a:rPr>
                        <a:t>Berkshire Hathaway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>
                          <a:solidFill>
                            <a:srgbClr val="FFFFFF"/>
                          </a:solidFill>
                        </a:rPr>
                        <a:t>United States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rgbClr val="FFFFFF"/>
                          </a:solidFill>
                        </a:rPr>
                        <a:t>Financials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rgbClr val="FFFFFF"/>
                          </a:solidFill>
                        </a:rPr>
                        <a:t>358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rgbClr val="FFFFFF"/>
                          </a:solidFill>
                        </a:rPr>
                        <a:t>8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rgbClr val="FFFFFF"/>
                          </a:solidFill>
                        </a:rPr>
                        <a:t>Alibaba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rgbClr val="FFFFFF"/>
                          </a:solidFill>
                        </a:rPr>
                        <a:t>China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rgbClr val="FFFFFF"/>
                          </a:solidFill>
                        </a:rPr>
                        <a:t>Consumer Services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rgbClr val="FFFFFF"/>
                          </a:solidFill>
                        </a:rPr>
                        <a:t>302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accent1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rgbClr val="FFFFFF"/>
                          </a:solidFill>
                        </a:rPr>
                        <a:t>9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rgbClr val="FFFFFF"/>
                          </a:solidFill>
                        </a:rPr>
                        <a:t>JPMorgan Chase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>
                          <a:solidFill>
                            <a:srgbClr val="FFFFFF"/>
                          </a:solidFill>
                        </a:rPr>
                        <a:t>United States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rgbClr val="FFFFFF"/>
                          </a:solidFill>
                        </a:rPr>
                        <a:t>Financials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rgbClr val="FFFFFF"/>
                          </a:solidFill>
                        </a:rPr>
                        <a:t>275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accent1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rgbClr val="FFFFFF"/>
                          </a:solidFill>
                        </a:rPr>
                        <a:t>10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rgbClr val="FFFFFF"/>
                          </a:solidFill>
                        </a:rPr>
                        <a:t>Bank of America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>
                          <a:solidFill>
                            <a:srgbClr val="FFFFFF"/>
                          </a:solidFill>
                        </a:rPr>
                        <a:t>United States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rgbClr val="FFFFFF"/>
                          </a:solidFill>
                        </a:rPr>
                        <a:t>Financials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rgbClr val="FFFFFF"/>
                          </a:solidFill>
                        </a:rPr>
                        <a:t>263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accent1"/>
                    </a:solidFill>
                  </a:tcPr>
                </a:tc>
              </a:tr>
            </a:tbl>
          </a:graphicData>
        </a:graphic>
      </p:graphicFrame>
      <p:sp>
        <p:nvSpPr>
          <p:cNvPr id="413" name="Google Shape;413;p28"/>
          <p:cNvSpPr txBox="1"/>
          <p:nvPr/>
        </p:nvSpPr>
        <p:spPr>
          <a:xfrm>
            <a:off x="1064925" y="6362400"/>
            <a:ext cx="9698100" cy="2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Hind Madurai"/>
                <a:ea typeface="Hind Madurai"/>
                <a:cs typeface="Hind Madurai"/>
                <a:sym typeface="Hind Madurai"/>
              </a:rPr>
              <a:t>Source: </a:t>
            </a:r>
            <a:r>
              <a:rPr lang="en-GB" u="sng">
                <a:solidFill>
                  <a:srgbClr val="FFFFFF"/>
                </a:solidFill>
                <a:latin typeface="Hind Madurai"/>
                <a:ea typeface="Hind Madurai"/>
                <a:cs typeface="Hind Madurai"/>
                <a:sym typeface="Hind Madurai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‘Collapsing the IT Stack’</a:t>
            </a:r>
            <a:r>
              <a:rPr lang="en-GB">
                <a:solidFill>
                  <a:srgbClr val="FFFFFF"/>
                </a:solidFill>
                <a:latin typeface="Hind Madurai"/>
                <a:ea typeface="Hind Madurai"/>
                <a:cs typeface="Hind Madurai"/>
                <a:sym typeface="Hind Madurai"/>
              </a:rPr>
              <a:t> (2018) by </a:t>
            </a:r>
            <a:r>
              <a:rPr lang="en-GB" u="sng">
                <a:solidFill>
                  <a:srgbClr val="FFFFFF"/>
                </a:solidFill>
                <a:latin typeface="Hind Madurai"/>
                <a:ea typeface="Hind Madurai"/>
                <a:cs typeface="Hind Madurai"/>
                <a:sym typeface="Hind Madura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Allan Morrison, PwC</a:t>
            </a:r>
            <a:endParaRPr>
              <a:solidFill>
                <a:srgbClr val="FFFFFF"/>
              </a:solidFill>
              <a:latin typeface="Hind Madurai"/>
              <a:ea typeface="Hind Madurai"/>
              <a:cs typeface="Hind Madurai"/>
              <a:sym typeface="Hind Madurai"/>
            </a:endParaRPr>
          </a:p>
        </p:txBody>
      </p:sp>
      <p:sp>
        <p:nvSpPr>
          <p:cNvPr id="414" name="Google Shape;414;p28"/>
          <p:cNvSpPr/>
          <p:nvPr/>
        </p:nvSpPr>
        <p:spPr>
          <a:xfrm>
            <a:off x="1064925" y="2125950"/>
            <a:ext cx="187500" cy="23505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415" name="Google Shape;415;p28"/>
          <p:cNvSpPr txBox="1"/>
          <p:nvPr/>
        </p:nvSpPr>
        <p:spPr>
          <a:xfrm rot="-5400000">
            <a:off x="-127200" y="2728725"/>
            <a:ext cx="20091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FFFFFF"/>
                </a:solidFill>
                <a:latin typeface="Hind Madurai"/>
                <a:ea typeface="Hind Madurai"/>
                <a:cs typeface="Hind Madurai"/>
                <a:sym typeface="Hind Madurai"/>
              </a:rPr>
              <a:t>Known Knowledge Graph Builders</a:t>
            </a:r>
            <a:endParaRPr b="1">
              <a:solidFill>
                <a:srgbClr val="FFFFFF"/>
              </a:solidFill>
              <a:latin typeface="Hind Madurai"/>
              <a:ea typeface="Hind Madurai"/>
              <a:cs typeface="Hind Madurai"/>
              <a:sym typeface="Hind Madurai"/>
            </a:endParaRPr>
          </a:p>
        </p:txBody>
      </p:sp>
      <p:sp>
        <p:nvSpPr>
          <p:cNvPr id="416" name="Google Shape;416;p28"/>
          <p:cNvSpPr/>
          <p:nvPr/>
        </p:nvSpPr>
        <p:spPr>
          <a:xfrm>
            <a:off x="1064925" y="4868975"/>
            <a:ext cx="187500" cy="11733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417" name="Google Shape;417;p28"/>
          <p:cNvSpPr txBox="1"/>
          <p:nvPr/>
        </p:nvSpPr>
        <p:spPr>
          <a:xfrm rot="-5400000">
            <a:off x="-127200" y="2728725"/>
            <a:ext cx="20091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accent2"/>
                </a:solidFill>
                <a:latin typeface="Hind Madurai"/>
                <a:ea typeface="Hind Madurai"/>
                <a:cs typeface="Hind Madurai"/>
                <a:sym typeface="Hind Madurai"/>
              </a:rPr>
              <a:t>Known Knowledge Graph Builders</a:t>
            </a:r>
            <a:endParaRPr b="1">
              <a:solidFill>
                <a:schemeClr val="accent2"/>
              </a:solidFill>
              <a:latin typeface="Hind Madurai"/>
              <a:ea typeface="Hind Madurai"/>
              <a:cs typeface="Hind Madurai"/>
              <a:sym typeface="Hind Madura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29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GB" sz="1800">
                <a:solidFill>
                  <a:srgbClr val="B7B7B7"/>
                </a:solidFill>
              </a:rPr>
              <a:t>INTRODUCTION TO LINKED DATA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is a Knowledge Graph?</a:t>
            </a:r>
            <a:endParaRPr/>
          </a:p>
        </p:txBody>
      </p:sp>
      <p:sp>
        <p:nvSpPr>
          <p:cNvPr id="423" name="Google Shape;423;p29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-GB"/>
              <a:t>A </a:t>
            </a:r>
            <a:r>
              <a:rPr b="1" i="1" lang="en-GB"/>
              <a:t>Knowledge Graph</a:t>
            </a:r>
            <a:r>
              <a:rPr lang="en-GB"/>
              <a:t> is a graph that incorporates knowledge in </a:t>
            </a:r>
            <a:r>
              <a:rPr lang="en-GB" u="sng"/>
              <a:t>machine understandable</a:t>
            </a:r>
            <a:r>
              <a:rPr lang="en-GB"/>
              <a:t> form.</a:t>
            </a:r>
            <a:endParaRPr/>
          </a:p>
        </p:txBody>
      </p:sp>
      <p:sp>
        <p:nvSpPr>
          <p:cNvPr id="424" name="Google Shape;424;p29"/>
          <p:cNvSpPr/>
          <p:nvPr/>
        </p:nvSpPr>
        <p:spPr>
          <a:xfrm>
            <a:off x="1341225" y="5645238"/>
            <a:ext cx="1848300" cy="5091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:Andy</a:t>
            </a:r>
            <a:endParaRPr/>
          </a:p>
        </p:txBody>
      </p:sp>
      <p:sp>
        <p:nvSpPr>
          <p:cNvPr id="425" name="Google Shape;425;p29"/>
          <p:cNvSpPr/>
          <p:nvPr/>
        </p:nvSpPr>
        <p:spPr>
          <a:xfrm>
            <a:off x="7726075" y="5645238"/>
            <a:ext cx="1848300" cy="5091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:Stefan</a:t>
            </a:r>
            <a:endParaRPr/>
          </a:p>
        </p:txBody>
      </p:sp>
      <p:sp>
        <p:nvSpPr>
          <p:cNvPr id="426" name="Google Shape;426;p29"/>
          <p:cNvSpPr/>
          <p:nvPr/>
        </p:nvSpPr>
        <p:spPr>
          <a:xfrm>
            <a:off x="4533650" y="5645238"/>
            <a:ext cx="1848300" cy="5091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 </a:t>
            </a:r>
            <a:r>
              <a:rPr lang="en-GB"/>
              <a:t>:Sebastian</a:t>
            </a:r>
            <a:endParaRPr/>
          </a:p>
        </p:txBody>
      </p:sp>
      <p:pic>
        <p:nvPicPr>
          <p:cNvPr id="427" name="Google Shape;42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1575" y="5698950"/>
            <a:ext cx="401700" cy="4017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428" name="Google Shape;428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1741" y="5699240"/>
            <a:ext cx="401700" cy="401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429" name="Google Shape;429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30275" y="5699246"/>
            <a:ext cx="401700" cy="401100"/>
          </a:xfrm>
          <a:prstGeom prst="ellipse">
            <a:avLst/>
          </a:prstGeom>
          <a:noFill/>
          <a:ln>
            <a:noFill/>
          </a:ln>
        </p:spPr>
      </p:pic>
      <p:grpSp>
        <p:nvGrpSpPr>
          <p:cNvPr id="430" name="Google Shape;430;p29"/>
          <p:cNvGrpSpPr/>
          <p:nvPr/>
        </p:nvGrpSpPr>
        <p:grpSpPr>
          <a:xfrm>
            <a:off x="2265375" y="3085238"/>
            <a:ext cx="6384850" cy="2560000"/>
            <a:chOff x="2265375" y="3085238"/>
            <a:chExt cx="6384850" cy="2560000"/>
          </a:xfrm>
        </p:grpSpPr>
        <p:sp>
          <p:nvSpPr>
            <p:cNvPr id="431" name="Google Shape;431;p29"/>
            <p:cNvSpPr/>
            <p:nvPr/>
          </p:nvSpPr>
          <p:spPr>
            <a:xfrm>
              <a:off x="4533650" y="4334538"/>
              <a:ext cx="1848300" cy="509100"/>
            </a:xfrm>
            <a:prstGeom prst="roundRect">
              <a:avLst>
                <a:gd fmla="val 50000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/>
                <a:t>:Person</a:t>
              </a:r>
              <a:endParaRPr/>
            </a:p>
          </p:txBody>
        </p:sp>
        <p:cxnSp>
          <p:nvCxnSpPr>
            <p:cNvPr id="432" name="Google Shape;432;p29"/>
            <p:cNvCxnSpPr>
              <a:stCxn id="424" idx="0"/>
              <a:endCxn id="431" idx="1"/>
            </p:cNvCxnSpPr>
            <p:nvPr/>
          </p:nvCxnSpPr>
          <p:spPr>
            <a:xfrm flipH="1" rot="10800000">
              <a:off x="2265375" y="4588938"/>
              <a:ext cx="2268300" cy="1056300"/>
            </a:xfrm>
            <a:prstGeom prst="straightConnector1">
              <a:avLst/>
            </a:prstGeom>
            <a:noFill/>
            <a:ln cap="flat" cmpd="sng" w="38100">
              <a:solidFill>
                <a:srgbClr val="FFFFF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433" name="Google Shape;433;p29"/>
            <p:cNvSpPr txBox="1"/>
            <p:nvPr/>
          </p:nvSpPr>
          <p:spPr>
            <a:xfrm>
              <a:off x="2329875" y="4767438"/>
              <a:ext cx="1339500" cy="40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solidFill>
                    <a:srgbClr val="FFFFFF"/>
                  </a:solidFill>
                  <a:latin typeface="Hind Madurai"/>
                  <a:ea typeface="Hind Madurai"/>
                  <a:cs typeface="Hind Madurai"/>
                  <a:sym typeface="Hind Madurai"/>
                </a:rPr>
                <a:t>:is a</a:t>
              </a:r>
              <a:endParaRPr>
                <a:solidFill>
                  <a:srgbClr val="FFFFFF"/>
                </a:solidFill>
                <a:latin typeface="Hind Madurai"/>
                <a:ea typeface="Hind Madurai"/>
                <a:cs typeface="Hind Madurai"/>
                <a:sym typeface="Hind Madurai"/>
              </a:endParaRPr>
            </a:p>
          </p:txBody>
        </p:sp>
        <p:cxnSp>
          <p:nvCxnSpPr>
            <p:cNvPr id="434" name="Google Shape;434;p29"/>
            <p:cNvCxnSpPr>
              <a:stCxn id="425" idx="0"/>
              <a:endCxn id="431" idx="3"/>
            </p:cNvCxnSpPr>
            <p:nvPr/>
          </p:nvCxnSpPr>
          <p:spPr>
            <a:xfrm rot="10800000">
              <a:off x="6381925" y="4588938"/>
              <a:ext cx="2268300" cy="1056300"/>
            </a:xfrm>
            <a:prstGeom prst="straightConnector1">
              <a:avLst/>
            </a:prstGeom>
            <a:noFill/>
            <a:ln cap="flat" cmpd="sng" w="38100">
              <a:solidFill>
                <a:srgbClr val="FFFFF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435" name="Google Shape;435;p29"/>
            <p:cNvSpPr txBox="1"/>
            <p:nvPr/>
          </p:nvSpPr>
          <p:spPr>
            <a:xfrm>
              <a:off x="7170025" y="4843638"/>
              <a:ext cx="1339500" cy="40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solidFill>
                    <a:srgbClr val="FFFFFF"/>
                  </a:solidFill>
                  <a:latin typeface="Hind Madurai"/>
                  <a:ea typeface="Hind Madurai"/>
                  <a:cs typeface="Hind Madurai"/>
                  <a:sym typeface="Hind Madurai"/>
                </a:rPr>
                <a:t>:is a</a:t>
              </a:r>
              <a:endParaRPr>
                <a:solidFill>
                  <a:srgbClr val="FFFFFF"/>
                </a:solidFill>
                <a:latin typeface="Hind Madurai"/>
                <a:ea typeface="Hind Madurai"/>
                <a:cs typeface="Hind Madurai"/>
                <a:sym typeface="Hind Madurai"/>
              </a:endParaRPr>
            </a:p>
          </p:txBody>
        </p:sp>
        <p:cxnSp>
          <p:nvCxnSpPr>
            <p:cNvPr id="436" name="Google Shape;436;p29"/>
            <p:cNvCxnSpPr>
              <a:stCxn id="426" idx="0"/>
              <a:endCxn id="431" idx="2"/>
            </p:cNvCxnSpPr>
            <p:nvPr/>
          </p:nvCxnSpPr>
          <p:spPr>
            <a:xfrm rot="10800000">
              <a:off x="5457800" y="4843638"/>
              <a:ext cx="0" cy="801600"/>
            </a:xfrm>
            <a:prstGeom prst="straightConnector1">
              <a:avLst/>
            </a:prstGeom>
            <a:noFill/>
            <a:ln cap="flat" cmpd="sng" w="38100">
              <a:solidFill>
                <a:srgbClr val="FFFFF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437" name="Google Shape;437;p29"/>
            <p:cNvSpPr txBox="1"/>
            <p:nvPr/>
          </p:nvSpPr>
          <p:spPr>
            <a:xfrm>
              <a:off x="5023450" y="5122013"/>
              <a:ext cx="1339500" cy="40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solidFill>
                    <a:srgbClr val="FFFFFF"/>
                  </a:solidFill>
                  <a:latin typeface="Hind Madurai"/>
                  <a:ea typeface="Hind Madurai"/>
                  <a:cs typeface="Hind Madurai"/>
                  <a:sym typeface="Hind Madurai"/>
                </a:rPr>
                <a:t>:is a</a:t>
              </a:r>
              <a:endParaRPr>
                <a:solidFill>
                  <a:srgbClr val="FFFFFF"/>
                </a:solidFill>
                <a:latin typeface="Hind Madurai"/>
                <a:ea typeface="Hind Madurai"/>
                <a:cs typeface="Hind Madurai"/>
                <a:sym typeface="Hind Madurai"/>
              </a:endParaRPr>
            </a:p>
          </p:txBody>
        </p:sp>
        <p:sp>
          <p:nvSpPr>
            <p:cNvPr id="438" name="Google Shape;438;p29"/>
            <p:cNvSpPr/>
            <p:nvPr/>
          </p:nvSpPr>
          <p:spPr>
            <a:xfrm>
              <a:off x="4533650" y="3085238"/>
              <a:ext cx="1848300" cy="509100"/>
            </a:xfrm>
            <a:prstGeom prst="roundRect">
              <a:avLst>
                <a:gd fmla="val 50000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/>
                <a:t>:Living Thing</a:t>
              </a:r>
              <a:endParaRPr/>
            </a:p>
          </p:txBody>
        </p:sp>
        <p:cxnSp>
          <p:nvCxnSpPr>
            <p:cNvPr id="439" name="Google Shape;439;p29"/>
            <p:cNvCxnSpPr/>
            <p:nvPr/>
          </p:nvCxnSpPr>
          <p:spPr>
            <a:xfrm rot="10800000">
              <a:off x="5457800" y="3600413"/>
              <a:ext cx="0" cy="801600"/>
            </a:xfrm>
            <a:prstGeom prst="straightConnector1">
              <a:avLst/>
            </a:prstGeom>
            <a:noFill/>
            <a:ln cap="flat" cmpd="sng" w="38100">
              <a:solidFill>
                <a:srgbClr val="FFFFF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440" name="Google Shape;440;p29"/>
            <p:cNvSpPr txBox="1"/>
            <p:nvPr/>
          </p:nvSpPr>
          <p:spPr>
            <a:xfrm>
              <a:off x="5023450" y="3800363"/>
              <a:ext cx="1339500" cy="40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solidFill>
                    <a:srgbClr val="FFFFFF"/>
                  </a:solidFill>
                  <a:latin typeface="Hind Madurai"/>
                  <a:ea typeface="Hind Madurai"/>
                  <a:cs typeface="Hind Madurai"/>
                  <a:sym typeface="Hind Madurai"/>
                </a:rPr>
                <a:t>:is a</a:t>
              </a:r>
              <a:endParaRPr>
                <a:solidFill>
                  <a:srgbClr val="FFFFFF"/>
                </a:solidFill>
                <a:latin typeface="Hind Madurai"/>
                <a:ea typeface="Hind Madurai"/>
                <a:cs typeface="Hind Madurai"/>
                <a:sym typeface="Hind Madurai"/>
              </a:endParaRPr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3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GB" sz="1800">
                <a:solidFill>
                  <a:srgbClr val="B7B7B7"/>
                </a:solidFill>
              </a:rPr>
              <a:t>INTRODUCTION TO LINKED DATA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is a Knowledge Graph?</a:t>
            </a:r>
            <a:endParaRPr/>
          </a:p>
        </p:txBody>
      </p:sp>
      <p:sp>
        <p:nvSpPr>
          <p:cNvPr id="446" name="Google Shape;446;p30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b="1" i="1" lang="en-GB"/>
              <a:t>Type hierarchies</a:t>
            </a:r>
            <a:r>
              <a:rPr lang="en-GB"/>
              <a:t> categorize individuals into groups with common properties.</a:t>
            </a:r>
            <a:endParaRPr/>
          </a:p>
        </p:txBody>
      </p:sp>
      <p:sp>
        <p:nvSpPr>
          <p:cNvPr id="447" name="Google Shape;447;p30"/>
          <p:cNvSpPr/>
          <p:nvPr/>
        </p:nvSpPr>
        <p:spPr>
          <a:xfrm>
            <a:off x="1341225" y="5645238"/>
            <a:ext cx="1848300" cy="5091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:Andy</a:t>
            </a:r>
            <a:endParaRPr/>
          </a:p>
        </p:txBody>
      </p:sp>
      <p:sp>
        <p:nvSpPr>
          <p:cNvPr id="448" name="Google Shape;448;p30"/>
          <p:cNvSpPr/>
          <p:nvPr/>
        </p:nvSpPr>
        <p:spPr>
          <a:xfrm>
            <a:off x="7726075" y="5645238"/>
            <a:ext cx="1848300" cy="5091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:Stefan</a:t>
            </a:r>
            <a:endParaRPr/>
          </a:p>
        </p:txBody>
      </p:sp>
      <p:sp>
        <p:nvSpPr>
          <p:cNvPr id="449" name="Google Shape;449;p30"/>
          <p:cNvSpPr/>
          <p:nvPr/>
        </p:nvSpPr>
        <p:spPr>
          <a:xfrm>
            <a:off x="4533650" y="5645238"/>
            <a:ext cx="1848300" cy="5091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 :Sebastian</a:t>
            </a:r>
            <a:endParaRPr/>
          </a:p>
        </p:txBody>
      </p:sp>
      <p:pic>
        <p:nvPicPr>
          <p:cNvPr id="450" name="Google Shape;45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1575" y="5698950"/>
            <a:ext cx="401700" cy="4017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451" name="Google Shape;451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1741" y="5699240"/>
            <a:ext cx="401700" cy="401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452" name="Google Shape;452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30275" y="5699246"/>
            <a:ext cx="401700" cy="4011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453" name="Google Shape;453;p30"/>
          <p:cNvSpPr/>
          <p:nvPr/>
        </p:nvSpPr>
        <p:spPr>
          <a:xfrm>
            <a:off x="4533650" y="4334538"/>
            <a:ext cx="1848300" cy="5091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:Person</a:t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454" name="Google Shape;454;p30"/>
          <p:cNvCxnSpPr>
            <a:stCxn id="447" idx="0"/>
            <a:endCxn id="453" idx="1"/>
          </p:cNvCxnSpPr>
          <p:nvPr/>
        </p:nvCxnSpPr>
        <p:spPr>
          <a:xfrm flipH="1" rot="10800000">
            <a:off x="2265375" y="4588938"/>
            <a:ext cx="2268300" cy="10563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55" name="Google Shape;455;p30"/>
          <p:cNvSpPr txBox="1"/>
          <p:nvPr/>
        </p:nvSpPr>
        <p:spPr>
          <a:xfrm>
            <a:off x="2329875" y="4767438"/>
            <a:ext cx="13395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Hind Madurai"/>
                <a:ea typeface="Hind Madurai"/>
                <a:cs typeface="Hind Madurai"/>
                <a:sym typeface="Hind Madurai"/>
              </a:rPr>
              <a:t>:is a</a:t>
            </a:r>
            <a:endParaRPr>
              <a:solidFill>
                <a:srgbClr val="FFFFFF"/>
              </a:solidFill>
              <a:latin typeface="Hind Madurai"/>
              <a:ea typeface="Hind Madurai"/>
              <a:cs typeface="Hind Madurai"/>
              <a:sym typeface="Hind Madurai"/>
            </a:endParaRPr>
          </a:p>
        </p:txBody>
      </p:sp>
      <p:cxnSp>
        <p:nvCxnSpPr>
          <p:cNvPr id="456" name="Google Shape;456;p30"/>
          <p:cNvCxnSpPr>
            <a:stCxn id="448" idx="0"/>
            <a:endCxn id="453" idx="3"/>
          </p:cNvCxnSpPr>
          <p:nvPr/>
        </p:nvCxnSpPr>
        <p:spPr>
          <a:xfrm rot="10800000">
            <a:off x="6381925" y="4588938"/>
            <a:ext cx="2268300" cy="10563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57" name="Google Shape;457;p30"/>
          <p:cNvSpPr txBox="1"/>
          <p:nvPr/>
        </p:nvSpPr>
        <p:spPr>
          <a:xfrm>
            <a:off x="7170025" y="4843638"/>
            <a:ext cx="13395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Hind Madurai"/>
                <a:ea typeface="Hind Madurai"/>
                <a:cs typeface="Hind Madurai"/>
                <a:sym typeface="Hind Madurai"/>
              </a:rPr>
              <a:t>:is a</a:t>
            </a:r>
            <a:endParaRPr>
              <a:solidFill>
                <a:srgbClr val="FFFFFF"/>
              </a:solidFill>
              <a:latin typeface="Hind Madurai"/>
              <a:ea typeface="Hind Madurai"/>
              <a:cs typeface="Hind Madurai"/>
              <a:sym typeface="Hind Madurai"/>
            </a:endParaRPr>
          </a:p>
        </p:txBody>
      </p:sp>
      <p:cxnSp>
        <p:nvCxnSpPr>
          <p:cNvPr id="458" name="Google Shape;458;p30"/>
          <p:cNvCxnSpPr>
            <a:stCxn id="449" idx="0"/>
            <a:endCxn id="453" idx="2"/>
          </p:cNvCxnSpPr>
          <p:nvPr/>
        </p:nvCxnSpPr>
        <p:spPr>
          <a:xfrm rot="10800000">
            <a:off x="5457800" y="4843638"/>
            <a:ext cx="0" cy="8016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59" name="Google Shape;459;p30"/>
          <p:cNvSpPr txBox="1"/>
          <p:nvPr/>
        </p:nvSpPr>
        <p:spPr>
          <a:xfrm>
            <a:off x="5023450" y="5122013"/>
            <a:ext cx="13395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Hind Madurai"/>
                <a:ea typeface="Hind Madurai"/>
                <a:cs typeface="Hind Madurai"/>
                <a:sym typeface="Hind Madurai"/>
              </a:rPr>
              <a:t>:is a</a:t>
            </a:r>
            <a:endParaRPr>
              <a:solidFill>
                <a:srgbClr val="FFFFFF"/>
              </a:solidFill>
              <a:latin typeface="Hind Madurai"/>
              <a:ea typeface="Hind Madurai"/>
              <a:cs typeface="Hind Madurai"/>
              <a:sym typeface="Hind Madurai"/>
            </a:endParaRPr>
          </a:p>
        </p:txBody>
      </p:sp>
      <p:sp>
        <p:nvSpPr>
          <p:cNvPr id="460" name="Google Shape;460;p30"/>
          <p:cNvSpPr/>
          <p:nvPr/>
        </p:nvSpPr>
        <p:spPr>
          <a:xfrm>
            <a:off x="4533650" y="3085238"/>
            <a:ext cx="1848300" cy="5091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:Living Thing</a:t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461" name="Google Shape;461;p30"/>
          <p:cNvCxnSpPr/>
          <p:nvPr/>
        </p:nvCxnSpPr>
        <p:spPr>
          <a:xfrm rot="10800000">
            <a:off x="5457800" y="3600413"/>
            <a:ext cx="0" cy="8016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62" name="Google Shape;462;p30"/>
          <p:cNvSpPr txBox="1"/>
          <p:nvPr/>
        </p:nvSpPr>
        <p:spPr>
          <a:xfrm>
            <a:off x="5023450" y="3800363"/>
            <a:ext cx="13395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Hind Madurai"/>
                <a:ea typeface="Hind Madurai"/>
                <a:cs typeface="Hind Madurai"/>
                <a:sym typeface="Hind Madurai"/>
              </a:rPr>
              <a:t>:is a</a:t>
            </a:r>
            <a:endParaRPr>
              <a:solidFill>
                <a:srgbClr val="FFFFFF"/>
              </a:solidFill>
              <a:latin typeface="Hind Madurai"/>
              <a:ea typeface="Hind Madurai"/>
              <a:cs typeface="Hind Madurai"/>
              <a:sym typeface="Hind Madurai"/>
            </a:endParaRPr>
          </a:p>
        </p:txBody>
      </p:sp>
      <p:sp>
        <p:nvSpPr>
          <p:cNvPr id="463" name="Google Shape;463;p30"/>
          <p:cNvSpPr txBox="1"/>
          <p:nvPr/>
        </p:nvSpPr>
        <p:spPr>
          <a:xfrm>
            <a:off x="915175" y="3834450"/>
            <a:ext cx="3012000" cy="83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FFFFFF"/>
                </a:solidFill>
                <a:latin typeface="Hind Madurai"/>
                <a:ea typeface="Hind Madurai"/>
                <a:cs typeface="Hind Madurai"/>
                <a:sym typeface="Hind Madurai"/>
              </a:rPr>
              <a:t>Implied Logic</a:t>
            </a:r>
            <a:endParaRPr b="1">
              <a:solidFill>
                <a:srgbClr val="FFFFFF"/>
              </a:solidFill>
              <a:latin typeface="Hind Madurai"/>
              <a:ea typeface="Hind Madurai"/>
              <a:cs typeface="Hind Madurai"/>
              <a:sym typeface="Hind Madura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accent1"/>
                </a:solidFill>
                <a:latin typeface="Hind Madurai"/>
                <a:ea typeface="Hind Madurai"/>
                <a:cs typeface="Hind Madurai"/>
                <a:sym typeface="Hind Madurai"/>
              </a:rPr>
              <a:t>⇒ Every person is a living thing.</a:t>
            </a:r>
            <a:endParaRPr>
              <a:solidFill>
                <a:schemeClr val="accent1"/>
              </a:solidFill>
              <a:latin typeface="Hind Madurai"/>
              <a:ea typeface="Hind Madurai"/>
              <a:cs typeface="Hind Madurai"/>
              <a:sym typeface="Hind Madura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accent1"/>
                </a:solidFill>
                <a:latin typeface="Hind Madurai"/>
                <a:ea typeface="Hind Madurai"/>
                <a:cs typeface="Hind Madurai"/>
                <a:sym typeface="Hind Madurai"/>
              </a:rPr>
              <a:t>⇒ Sebastian is a living thing.</a:t>
            </a:r>
            <a:endParaRPr>
              <a:solidFill>
                <a:schemeClr val="accent1"/>
              </a:solidFill>
              <a:latin typeface="Hind Madurai"/>
              <a:ea typeface="Hind Madurai"/>
              <a:cs typeface="Hind Madurai"/>
              <a:sym typeface="Hind Madura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31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GB" sz="1800">
                <a:solidFill>
                  <a:srgbClr val="B7B7B7"/>
                </a:solidFill>
              </a:rPr>
              <a:t>INTRODUCTION TO LINKED DATA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is a Knowledge Graph?</a:t>
            </a:r>
            <a:endParaRPr/>
          </a:p>
        </p:txBody>
      </p:sp>
      <p:sp>
        <p:nvSpPr>
          <p:cNvPr id="469" name="Google Shape;469;p31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b="1" i="1" lang="en-GB"/>
              <a:t>Properties</a:t>
            </a:r>
            <a:r>
              <a:rPr lang="en-GB"/>
              <a:t> describe possible attributes or relations of a type.</a:t>
            </a:r>
            <a:endParaRPr/>
          </a:p>
        </p:txBody>
      </p:sp>
      <p:sp>
        <p:nvSpPr>
          <p:cNvPr id="470" name="Google Shape;470;p31"/>
          <p:cNvSpPr/>
          <p:nvPr/>
        </p:nvSpPr>
        <p:spPr>
          <a:xfrm>
            <a:off x="1341225" y="5645238"/>
            <a:ext cx="1848300" cy="5091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:Andy</a:t>
            </a:r>
            <a:endParaRPr/>
          </a:p>
        </p:txBody>
      </p:sp>
      <p:sp>
        <p:nvSpPr>
          <p:cNvPr id="471" name="Google Shape;471;p31"/>
          <p:cNvSpPr/>
          <p:nvPr/>
        </p:nvSpPr>
        <p:spPr>
          <a:xfrm>
            <a:off x="7726075" y="5645238"/>
            <a:ext cx="1848300" cy="5091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:Stefan</a:t>
            </a:r>
            <a:endParaRPr/>
          </a:p>
        </p:txBody>
      </p:sp>
      <p:sp>
        <p:nvSpPr>
          <p:cNvPr id="472" name="Google Shape;472;p31"/>
          <p:cNvSpPr/>
          <p:nvPr/>
        </p:nvSpPr>
        <p:spPr>
          <a:xfrm>
            <a:off x="4533650" y="5645238"/>
            <a:ext cx="1848300" cy="5091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 :Sebastian</a:t>
            </a:r>
            <a:endParaRPr/>
          </a:p>
        </p:txBody>
      </p:sp>
      <p:pic>
        <p:nvPicPr>
          <p:cNvPr id="473" name="Google Shape;47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1575" y="5698950"/>
            <a:ext cx="401700" cy="4017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474" name="Google Shape;474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1741" y="5699240"/>
            <a:ext cx="401700" cy="401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475" name="Google Shape;475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30275" y="5699246"/>
            <a:ext cx="401700" cy="4011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476" name="Google Shape;476;p31"/>
          <p:cNvSpPr/>
          <p:nvPr/>
        </p:nvSpPr>
        <p:spPr>
          <a:xfrm>
            <a:off x="4533650" y="4334538"/>
            <a:ext cx="1848300" cy="5091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:Person</a:t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477" name="Google Shape;477;p31"/>
          <p:cNvCxnSpPr>
            <a:stCxn id="470" idx="0"/>
            <a:endCxn id="476" idx="1"/>
          </p:cNvCxnSpPr>
          <p:nvPr/>
        </p:nvCxnSpPr>
        <p:spPr>
          <a:xfrm flipH="1" rot="10800000">
            <a:off x="2265375" y="4588938"/>
            <a:ext cx="2268300" cy="10563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78" name="Google Shape;478;p31"/>
          <p:cNvSpPr txBox="1"/>
          <p:nvPr/>
        </p:nvSpPr>
        <p:spPr>
          <a:xfrm>
            <a:off x="2329875" y="4767438"/>
            <a:ext cx="13395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Hind Madurai"/>
                <a:ea typeface="Hind Madurai"/>
                <a:cs typeface="Hind Madurai"/>
                <a:sym typeface="Hind Madurai"/>
              </a:rPr>
              <a:t>:is a</a:t>
            </a:r>
            <a:endParaRPr>
              <a:solidFill>
                <a:srgbClr val="FFFFFF"/>
              </a:solidFill>
              <a:latin typeface="Hind Madurai"/>
              <a:ea typeface="Hind Madurai"/>
              <a:cs typeface="Hind Madurai"/>
              <a:sym typeface="Hind Madurai"/>
            </a:endParaRPr>
          </a:p>
        </p:txBody>
      </p:sp>
      <p:cxnSp>
        <p:nvCxnSpPr>
          <p:cNvPr id="479" name="Google Shape;479;p31"/>
          <p:cNvCxnSpPr>
            <a:stCxn id="471" idx="0"/>
            <a:endCxn id="476" idx="3"/>
          </p:cNvCxnSpPr>
          <p:nvPr/>
        </p:nvCxnSpPr>
        <p:spPr>
          <a:xfrm rot="10800000">
            <a:off x="6381925" y="4588938"/>
            <a:ext cx="2268300" cy="10563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80" name="Google Shape;480;p31"/>
          <p:cNvSpPr txBox="1"/>
          <p:nvPr/>
        </p:nvSpPr>
        <p:spPr>
          <a:xfrm>
            <a:off x="7170025" y="4843638"/>
            <a:ext cx="13395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Hind Madurai"/>
                <a:ea typeface="Hind Madurai"/>
                <a:cs typeface="Hind Madurai"/>
                <a:sym typeface="Hind Madurai"/>
              </a:rPr>
              <a:t>:is a</a:t>
            </a:r>
            <a:endParaRPr>
              <a:solidFill>
                <a:srgbClr val="FFFFFF"/>
              </a:solidFill>
              <a:latin typeface="Hind Madurai"/>
              <a:ea typeface="Hind Madurai"/>
              <a:cs typeface="Hind Madurai"/>
              <a:sym typeface="Hind Madurai"/>
            </a:endParaRPr>
          </a:p>
        </p:txBody>
      </p:sp>
      <p:cxnSp>
        <p:nvCxnSpPr>
          <p:cNvPr id="481" name="Google Shape;481;p31"/>
          <p:cNvCxnSpPr>
            <a:stCxn id="472" idx="0"/>
            <a:endCxn id="476" idx="2"/>
          </p:cNvCxnSpPr>
          <p:nvPr/>
        </p:nvCxnSpPr>
        <p:spPr>
          <a:xfrm rot="10800000">
            <a:off x="5457800" y="4843638"/>
            <a:ext cx="0" cy="8016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82" name="Google Shape;482;p31"/>
          <p:cNvSpPr txBox="1"/>
          <p:nvPr/>
        </p:nvSpPr>
        <p:spPr>
          <a:xfrm>
            <a:off x="5023450" y="5122013"/>
            <a:ext cx="13395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Hind Madurai"/>
                <a:ea typeface="Hind Madurai"/>
                <a:cs typeface="Hind Madurai"/>
                <a:sym typeface="Hind Madurai"/>
              </a:rPr>
              <a:t>:is a</a:t>
            </a:r>
            <a:endParaRPr>
              <a:solidFill>
                <a:srgbClr val="FFFFFF"/>
              </a:solidFill>
              <a:latin typeface="Hind Madurai"/>
              <a:ea typeface="Hind Madurai"/>
              <a:cs typeface="Hind Madurai"/>
              <a:sym typeface="Hind Madurai"/>
            </a:endParaRPr>
          </a:p>
        </p:txBody>
      </p:sp>
      <p:sp>
        <p:nvSpPr>
          <p:cNvPr id="483" name="Google Shape;483;p31"/>
          <p:cNvSpPr/>
          <p:nvPr/>
        </p:nvSpPr>
        <p:spPr>
          <a:xfrm>
            <a:off x="4533650" y="3085238"/>
            <a:ext cx="1848300" cy="5091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:Living Thing</a:t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484" name="Google Shape;484;p31"/>
          <p:cNvCxnSpPr/>
          <p:nvPr/>
        </p:nvCxnSpPr>
        <p:spPr>
          <a:xfrm rot="10800000">
            <a:off x="5457800" y="3600413"/>
            <a:ext cx="0" cy="8016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85" name="Google Shape;485;p31"/>
          <p:cNvSpPr txBox="1"/>
          <p:nvPr/>
        </p:nvSpPr>
        <p:spPr>
          <a:xfrm>
            <a:off x="5023450" y="3800363"/>
            <a:ext cx="13395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Hind Madurai"/>
                <a:ea typeface="Hind Madurai"/>
                <a:cs typeface="Hind Madurai"/>
                <a:sym typeface="Hind Madurai"/>
              </a:rPr>
              <a:t>:is a</a:t>
            </a:r>
            <a:endParaRPr>
              <a:solidFill>
                <a:srgbClr val="FFFFFF"/>
              </a:solidFill>
              <a:latin typeface="Hind Madurai"/>
              <a:ea typeface="Hind Madurai"/>
              <a:cs typeface="Hind Madurai"/>
              <a:sym typeface="Hind Madurai"/>
            </a:endParaRPr>
          </a:p>
        </p:txBody>
      </p:sp>
      <p:sp>
        <p:nvSpPr>
          <p:cNvPr id="486" name="Google Shape;486;p31"/>
          <p:cNvSpPr txBox="1"/>
          <p:nvPr/>
        </p:nvSpPr>
        <p:spPr>
          <a:xfrm>
            <a:off x="915175" y="3834450"/>
            <a:ext cx="3012000" cy="83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FFFFFF"/>
                </a:solidFill>
                <a:latin typeface="Hind Madurai"/>
                <a:ea typeface="Hind Madurai"/>
                <a:cs typeface="Hind Madurai"/>
                <a:sym typeface="Hind Madurai"/>
              </a:rPr>
              <a:t>Implied Logic</a:t>
            </a:r>
            <a:endParaRPr b="1">
              <a:solidFill>
                <a:srgbClr val="FFFFFF"/>
              </a:solidFill>
              <a:latin typeface="Hind Madurai"/>
              <a:ea typeface="Hind Madurai"/>
              <a:cs typeface="Hind Madurai"/>
              <a:sym typeface="Hind Madura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accent1"/>
                </a:solidFill>
                <a:latin typeface="Hind Madurai"/>
                <a:ea typeface="Hind Madurai"/>
                <a:cs typeface="Hind Madurai"/>
                <a:sym typeface="Hind Madurai"/>
              </a:rPr>
              <a:t>⇒ Every person is a living thing.</a:t>
            </a:r>
            <a:endParaRPr>
              <a:solidFill>
                <a:schemeClr val="accent1"/>
              </a:solidFill>
              <a:latin typeface="Hind Madurai"/>
              <a:ea typeface="Hind Madurai"/>
              <a:cs typeface="Hind Madurai"/>
              <a:sym typeface="Hind Madura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accent1"/>
                </a:solidFill>
                <a:latin typeface="Hind Madurai"/>
                <a:ea typeface="Hind Madurai"/>
                <a:cs typeface="Hind Madurai"/>
                <a:sym typeface="Hind Madurai"/>
              </a:rPr>
              <a:t>⇒ Sebastian is a living thing.</a:t>
            </a:r>
            <a:endParaRPr>
              <a:solidFill>
                <a:schemeClr val="accent1"/>
              </a:solidFill>
              <a:latin typeface="Hind Madurai"/>
              <a:ea typeface="Hind Madurai"/>
              <a:cs typeface="Hind Madurai"/>
              <a:sym typeface="Hind Madurai"/>
            </a:endParaRPr>
          </a:p>
        </p:txBody>
      </p:sp>
      <p:sp>
        <p:nvSpPr>
          <p:cNvPr id="487" name="Google Shape;487;p31"/>
          <p:cNvSpPr/>
          <p:nvPr/>
        </p:nvSpPr>
        <p:spPr>
          <a:xfrm>
            <a:off x="8231975" y="3085238"/>
            <a:ext cx="1848300" cy="5091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:birth Date</a:t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488" name="Google Shape;488;p31"/>
          <p:cNvCxnSpPr>
            <a:stCxn id="487" idx="1"/>
            <a:endCxn id="483" idx="3"/>
          </p:cNvCxnSpPr>
          <p:nvPr/>
        </p:nvCxnSpPr>
        <p:spPr>
          <a:xfrm rot="10800000">
            <a:off x="6381875" y="3339788"/>
            <a:ext cx="1850100" cy="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89" name="Google Shape;489;p31"/>
          <p:cNvSpPr txBox="1"/>
          <p:nvPr/>
        </p:nvSpPr>
        <p:spPr>
          <a:xfrm>
            <a:off x="6720025" y="2939025"/>
            <a:ext cx="13395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Hind Madurai"/>
                <a:ea typeface="Hind Madurai"/>
                <a:cs typeface="Hind Madurai"/>
                <a:sym typeface="Hind Madurai"/>
              </a:rPr>
              <a:t>:domain</a:t>
            </a:r>
            <a:endParaRPr>
              <a:solidFill>
                <a:srgbClr val="FFFFFF"/>
              </a:solidFill>
              <a:latin typeface="Hind Madurai"/>
              <a:ea typeface="Hind Madurai"/>
              <a:cs typeface="Hind Madurai"/>
              <a:sym typeface="Hind Madurai"/>
            </a:endParaRPr>
          </a:p>
        </p:txBody>
      </p:sp>
      <p:sp>
        <p:nvSpPr>
          <p:cNvPr id="490" name="Google Shape;490;p31"/>
          <p:cNvSpPr txBox="1"/>
          <p:nvPr/>
        </p:nvSpPr>
        <p:spPr>
          <a:xfrm>
            <a:off x="8231975" y="3800200"/>
            <a:ext cx="3012000" cy="83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FFFFFF"/>
                </a:solidFill>
                <a:latin typeface="Hind Madurai"/>
                <a:ea typeface="Hind Madurai"/>
                <a:cs typeface="Hind Madurai"/>
                <a:sym typeface="Hind Madurai"/>
              </a:rPr>
              <a:t>Implied Logic</a:t>
            </a:r>
            <a:endParaRPr b="1">
              <a:solidFill>
                <a:srgbClr val="FFFFFF"/>
              </a:solidFill>
              <a:latin typeface="Hind Madurai"/>
              <a:ea typeface="Hind Madurai"/>
              <a:cs typeface="Hind Madurai"/>
              <a:sym typeface="Hind Madura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accent1"/>
                </a:solidFill>
                <a:latin typeface="Hind Madurai"/>
                <a:ea typeface="Hind Madurai"/>
                <a:cs typeface="Hind Madurai"/>
                <a:sym typeface="Hind Madurai"/>
              </a:rPr>
              <a:t>⇒ Every living thing has a birth date..</a:t>
            </a:r>
            <a:endParaRPr>
              <a:solidFill>
                <a:schemeClr val="accent1"/>
              </a:solidFill>
              <a:latin typeface="Hind Madurai"/>
              <a:ea typeface="Hind Madurai"/>
              <a:cs typeface="Hind Madurai"/>
              <a:sym typeface="Hind Madura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accent1"/>
                </a:solidFill>
                <a:latin typeface="Hind Madurai"/>
                <a:ea typeface="Hind Madurai"/>
                <a:cs typeface="Hind Madurai"/>
                <a:sym typeface="Hind Madurai"/>
              </a:rPr>
              <a:t>⇒ Sebastian has a birth date.</a:t>
            </a:r>
            <a:endParaRPr>
              <a:solidFill>
                <a:schemeClr val="accent1"/>
              </a:solidFill>
              <a:latin typeface="Hind Madurai"/>
              <a:ea typeface="Hind Madurai"/>
              <a:cs typeface="Hind Madurai"/>
              <a:sym typeface="Hind Madura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4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Hind Madurai"/>
              <a:buNone/>
            </a:pPr>
            <a:r>
              <a:rPr lang="en-GB"/>
              <a:t>Agenda</a:t>
            </a:r>
            <a:endParaRPr/>
          </a:p>
        </p:txBody>
      </p:sp>
      <p:sp>
        <p:nvSpPr>
          <p:cNvPr id="97" name="Google Shape;97;p14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GB" sz="2400"/>
              <a:t>About the presenters</a:t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GB" sz="2400"/>
              <a:t>Introduction to Linked Data</a:t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GB" sz="2400"/>
              <a:t>COVID-19 Use Case</a:t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GB" sz="2400"/>
              <a:t>Live Demo</a:t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GB" sz="2400"/>
              <a:t>Demo: Technical Background</a:t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GB" sz="2400"/>
              <a:t>Conclusion</a:t>
            </a:r>
            <a:endParaRPr sz="24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32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GB" sz="1800">
                <a:solidFill>
                  <a:srgbClr val="B7B7B7"/>
                </a:solidFill>
              </a:rPr>
              <a:t>INTRODUCTION TO LINKED DATA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is a Knowledge Graph?</a:t>
            </a:r>
            <a:endParaRPr/>
          </a:p>
        </p:txBody>
      </p:sp>
      <p:sp>
        <p:nvSpPr>
          <p:cNvPr id="496" name="Google Shape;496;p32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b="1" i="1" lang="en-GB"/>
              <a:t>Ontologies </a:t>
            </a:r>
            <a:r>
              <a:rPr lang="en-GB"/>
              <a:t>provide logics to answer queries more flexibly.</a:t>
            </a:r>
            <a:endParaRPr/>
          </a:p>
        </p:txBody>
      </p:sp>
      <p:grpSp>
        <p:nvGrpSpPr>
          <p:cNvPr id="497" name="Google Shape;497;p32"/>
          <p:cNvGrpSpPr/>
          <p:nvPr/>
        </p:nvGrpSpPr>
        <p:grpSpPr>
          <a:xfrm>
            <a:off x="683475" y="2738739"/>
            <a:ext cx="10842900" cy="2784787"/>
            <a:chOff x="683475" y="2738825"/>
            <a:chExt cx="10842900" cy="3609575"/>
          </a:xfrm>
        </p:grpSpPr>
        <p:sp>
          <p:nvSpPr>
            <p:cNvPr id="498" name="Google Shape;498;p32"/>
            <p:cNvSpPr/>
            <p:nvPr/>
          </p:nvSpPr>
          <p:spPr>
            <a:xfrm>
              <a:off x="683475" y="2757100"/>
              <a:ext cx="10842900" cy="3591300"/>
            </a:xfrm>
            <a:prstGeom prst="rect">
              <a:avLst/>
            </a:prstGeom>
            <a:noFill/>
            <a:ln cap="flat" cmpd="sng" w="381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32"/>
            <p:cNvSpPr txBox="1"/>
            <p:nvPr/>
          </p:nvSpPr>
          <p:spPr>
            <a:xfrm>
              <a:off x="806575" y="2738825"/>
              <a:ext cx="1784100" cy="40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2500">
                  <a:solidFill>
                    <a:schemeClr val="accent1"/>
                  </a:solidFill>
                  <a:latin typeface="Hind Madurai"/>
                  <a:ea typeface="Hind Madurai"/>
                  <a:cs typeface="Hind Madurai"/>
                  <a:sym typeface="Hind Madurai"/>
                </a:rPr>
                <a:t>Ontology</a:t>
              </a:r>
              <a:endParaRPr b="1" sz="2500">
                <a:solidFill>
                  <a:schemeClr val="accent1"/>
                </a:solidFill>
                <a:latin typeface="Hind Madurai"/>
                <a:ea typeface="Hind Madurai"/>
                <a:cs typeface="Hind Madurai"/>
                <a:sym typeface="Hind Madurai"/>
              </a:endParaRPr>
            </a:p>
          </p:txBody>
        </p:sp>
      </p:grpSp>
      <p:sp>
        <p:nvSpPr>
          <p:cNvPr id="500" name="Google Shape;500;p32"/>
          <p:cNvSpPr/>
          <p:nvPr/>
        </p:nvSpPr>
        <p:spPr>
          <a:xfrm>
            <a:off x="1341225" y="5645238"/>
            <a:ext cx="1848300" cy="5091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:Andy</a:t>
            </a:r>
            <a:endParaRPr/>
          </a:p>
        </p:txBody>
      </p:sp>
      <p:sp>
        <p:nvSpPr>
          <p:cNvPr id="501" name="Google Shape;501;p32"/>
          <p:cNvSpPr/>
          <p:nvPr/>
        </p:nvSpPr>
        <p:spPr>
          <a:xfrm>
            <a:off x="7726075" y="5645238"/>
            <a:ext cx="1848300" cy="5091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:Stefan</a:t>
            </a:r>
            <a:endParaRPr/>
          </a:p>
        </p:txBody>
      </p:sp>
      <p:sp>
        <p:nvSpPr>
          <p:cNvPr id="502" name="Google Shape;502;p32"/>
          <p:cNvSpPr/>
          <p:nvPr/>
        </p:nvSpPr>
        <p:spPr>
          <a:xfrm>
            <a:off x="4533650" y="5645238"/>
            <a:ext cx="1848300" cy="5091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 :Sebastian</a:t>
            </a:r>
            <a:endParaRPr/>
          </a:p>
        </p:txBody>
      </p:sp>
      <p:pic>
        <p:nvPicPr>
          <p:cNvPr id="503" name="Google Shape;50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1575" y="5698950"/>
            <a:ext cx="401700" cy="4017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504" name="Google Shape;504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1741" y="5699240"/>
            <a:ext cx="401700" cy="401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505" name="Google Shape;505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30275" y="5699246"/>
            <a:ext cx="401700" cy="4011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506" name="Google Shape;506;p32"/>
          <p:cNvSpPr/>
          <p:nvPr/>
        </p:nvSpPr>
        <p:spPr>
          <a:xfrm>
            <a:off x="4533650" y="4334538"/>
            <a:ext cx="1848300" cy="5091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:Person</a:t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507" name="Google Shape;507;p32"/>
          <p:cNvCxnSpPr>
            <a:stCxn id="500" idx="0"/>
            <a:endCxn id="506" idx="1"/>
          </p:cNvCxnSpPr>
          <p:nvPr/>
        </p:nvCxnSpPr>
        <p:spPr>
          <a:xfrm flipH="1" rot="10800000">
            <a:off x="2265375" y="4588938"/>
            <a:ext cx="2268300" cy="10563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08" name="Google Shape;508;p32"/>
          <p:cNvSpPr txBox="1"/>
          <p:nvPr/>
        </p:nvSpPr>
        <p:spPr>
          <a:xfrm>
            <a:off x="2329875" y="4767438"/>
            <a:ext cx="13395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Hind Madurai"/>
                <a:ea typeface="Hind Madurai"/>
                <a:cs typeface="Hind Madurai"/>
                <a:sym typeface="Hind Madurai"/>
              </a:rPr>
              <a:t>:is a</a:t>
            </a:r>
            <a:endParaRPr>
              <a:solidFill>
                <a:srgbClr val="FFFFFF"/>
              </a:solidFill>
              <a:latin typeface="Hind Madurai"/>
              <a:ea typeface="Hind Madurai"/>
              <a:cs typeface="Hind Madurai"/>
              <a:sym typeface="Hind Madurai"/>
            </a:endParaRPr>
          </a:p>
        </p:txBody>
      </p:sp>
      <p:cxnSp>
        <p:nvCxnSpPr>
          <p:cNvPr id="509" name="Google Shape;509;p32"/>
          <p:cNvCxnSpPr>
            <a:stCxn id="501" idx="0"/>
            <a:endCxn id="506" idx="3"/>
          </p:cNvCxnSpPr>
          <p:nvPr/>
        </p:nvCxnSpPr>
        <p:spPr>
          <a:xfrm rot="10800000">
            <a:off x="6381925" y="4588938"/>
            <a:ext cx="2268300" cy="10563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10" name="Google Shape;510;p32"/>
          <p:cNvSpPr txBox="1"/>
          <p:nvPr/>
        </p:nvSpPr>
        <p:spPr>
          <a:xfrm>
            <a:off x="7170025" y="4843638"/>
            <a:ext cx="13395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Hind Madurai"/>
                <a:ea typeface="Hind Madurai"/>
                <a:cs typeface="Hind Madurai"/>
                <a:sym typeface="Hind Madurai"/>
              </a:rPr>
              <a:t>:is a</a:t>
            </a:r>
            <a:endParaRPr>
              <a:solidFill>
                <a:srgbClr val="FFFFFF"/>
              </a:solidFill>
              <a:latin typeface="Hind Madurai"/>
              <a:ea typeface="Hind Madurai"/>
              <a:cs typeface="Hind Madurai"/>
              <a:sym typeface="Hind Madurai"/>
            </a:endParaRPr>
          </a:p>
        </p:txBody>
      </p:sp>
      <p:cxnSp>
        <p:nvCxnSpPr>
          <p:cNvPr id="511" name="Google Shape;511;p32"/>
          <p:cNvCxnSpPr>
            <a:stCxn id="502" idx="0"/>
            <a:endCxn id="506" idx="2"/>
          </p:cNvCxnSpPr>
          <p:nvPr/>
        </p:nvCxnSpPr>
        <p:spPr>
          <a:xfrm rot="10800000">
            <a:off x="5457800" y="4843638"/>
            <a:ext cx="0" cy="8016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12" name="Google Shape;512;p32"/>
          <p:cNvSpPr txBox="1"/>
          <p:nvPr/>
        </p:nvSpPr>
        <p:spPr>
          <a:xfrm>
            <a:off x="5023450" y="5122013"/>
            <a:ext cx="13395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Hind Madurai"/>
                <a:ea typeface="Hind Madurai"/>
                <a:cs typeface="Hind Madurai"/>
                <a:sym typeface="Hind Madurai"/>
              </a:rPr>
              <a:t>:is a</a:t>
            </a:r>
            <a:endParaRPr>
              <a:solidFill>
                <a:srgbClr val="FFFFFF"/>
              </a:solidFill>
              <a:latin typeface="Hind Madurai"/>
              <a:ea typeface="Hind Madurai"/>
              <a:cs typeface="Hind Madurai"/>
              <a:sym typeface="Hind Madurai"/>
            </a:endParaRPr>
          </a:p>
        </p:txBody>
      </p:sp>
      <p:sp>
        <p:nvSpPr>
          <p:cNvPr id="513" name="Google Shape;513;p32"/>
          <p:cNvSpPr/>
          <p:nvPr/>
        </p:nvSpPr>
        <p:spPr>
          <a:xfrm>
            <a:off x="4533650" y="3085238"/>
            <a:ext cx="1848300" cy="5091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:Living Thing</a:t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514" name="Google Shape;514;p32"/>
          <p:cNvCxnSpPr/>
          <p:nvPr/>
        </p:nvCxnSpPr>
        <p:spPr>
          <a:xfrm rot="10800000">
            <a:off x="5457800" y="3600413"/>
            <a:ext cx="0" cy="8016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15" name="Google Shape;515;p32"/>
          <p:cNvSpPr txBox="1"/>
          <p:nvPr/>
        </p:nvSpPr>
        <p:spPr>
          <a:xfrm>
            <a:off x="5023450" y="3800363"/>
            <a:ext cx="13395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Hind Madurai"/>
                <a:ea typeface="Hind Madurai"/>
                <a:cs typeface="Hind Madurai"/>
                <a:sym typeface="Hind Madurai"/>
              </a:rPr>
              <a:t>:is a</a:t>
            </a:r>
            <a:endParaRPr>
              <a:solidFill>
                <a:srgbClr val="FFFFFF"/>
              </a:solidFill>
              <a:latin typeface="Hind Madurai"/>
              <a:ea typeface="Hind Madurai"/>
              <a:cs typeface="Hind Madurai"/>
              <a:sym typeface="Hind Madurai"/>
            </a:endParaRPr>
          </a:p>
        </p:txBody>
      </p:sp>
      <p:sp>
        <p:nvSpPr>
          <p:cNvPr id="516" name="Google Shape;516;p32"/>
          <p:cNvSpPr txBox="1"/>
          <p:nvPr/>
        </p:nvSpPr>
        <p:spPr>
          <a:xfrm>
            <a:off x="915175" y="3834450"/>
            <a:ext cx="3012000" cy="83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FFFFFF"/>
                </a:solidFill>
                <a:latin typeface="Hind Madurai"/>
                <a:ea typeface="Hind Madurai"/>
                <a:cs typeface="Hind Madurai"/>
                <a:sym typeface="Hind Madurai"/>
              </a:rPr>
              <a:t>Implied Logic</a:t>
            </a:r>
            <a:endParaRPr b="1">
              <a:solidFill>
                <a:srgbClr val="FFFFFF"/>
              </a:solidFill>
              <a:latin typeface="Hind Madurai"/>
              <a:ea typeface="Hind Madurai"/>
              <a:cs typeface="Hind Madurai"/>
              <a:sym typeface="Hind Madura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accent1"/>
                </a:solidFill>
                <a:latin typeface="Hind Madurai"/>
                <a:ea typeface="Hind Madurai"/>
                <a:cs typeface="Hind Madurai"/>
                <a:sym typeface="Hind Madurai"/>
              </a:rPr>
              <a:t>⇒ Every person is a living thing.</a:t>
            </a:r>
            <a:endParaRPr>
              <a:solidFill>
                <a:schemeClr val="accent1"/>
              </a:solidFill>
              <a:latin typeface="Hind Madurai"/>
              <a:ea typeface="Hind Madurai"/>
              <a:cs typeface="Hind Madurai"/>
              <a:sym typeface="Hind Madura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accent1"/>
                </a:solidFill>
                <a:latin typeface="Hind Madurai"/>
                <a:ea typeface="Hind Madurai"/>
                <a:cs typeface="Hind Madurai"/>
                <a:sym typeface="Hind Madurai"/>
              </a:rPr>
              <a:t>⇒ Sebastian is a living thing.</a:t>
            </a:r>
            <a:endParaRPr>
              <a:solidFill>
                <a:schemeClr val="accent1"/>
              </a:solidFill>
              <a:latin typeface="Hind Madurai"/>
              <a:ea typeface="Hind Madurai"/>
              <a:cs typeface="Hind Madurai"/>
              <a:sym typeface="Hind Madurai"/>
            </a:endParaRPr>
          </a:p>
        </p:txBody>
      </p:sp>
      <p:sp>
        <p:nvSpPr>
          <p:cNvPr id="517" name="Google Shape;517;p32"/>
          <p:cNvSpPr/>
          <p:nvPr/>
        </p:nvSpPr>
        <p:spPr>
          <a:xfrm>
            <a:off x="8231975" y="3085238"/>
            <a:ext cx="1848300" cy="5091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:birth Date</a:t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518" name="Google Shape;518;p32"/>
          <p:cNvCxnSpPr>
            <a:stCxn id="517" idx="1"/>
            <a:endCxn id="513" idx="3"/>
          </p:cNvCxnSpPr>
          <p:nvPr/>
        </p:nvCxnSpPr>
        <p:spPr>
          <a:xfrm rot="10800000">
            <a:off x="6381875" y="3339788"/>
            <a:ext cx="1850100" cy="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19" name="Google Shape;519;p32"/>
          <p:cNvSpPr txBox="1"/>
          <p:nvPr/>
        </p:nvSpPr>
        <p:spPr>
          <a:xfrm>
            <a:off x="6720025" y="2939025"/>
            <a:ext cx="13395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Hind Madurai"/>
                <a:ea typeface="Hind Madurai"/>
                <a:cs typeface="Hind Madurai"/>
                <a:sym typeface="Hind Madurai"/>
              </a:rPr>
              <a:t>:domain</a:t>
            </a:r>
            <a:endParaRPr>
              <a:solidFill>
                <a:srgbClr val="FFFFFF"/>
              </a:solidFill>
              <a:latin typeface="Hind Madurai"/>
              <a:ea typeface="Hind Madurai"/>
              <a:cs typeface="Hind Madurai"/>
              <a:sym typeface="Hind Madurai"/>
            </a:endParaRPr>
          </a:p>
        </p:txBody>
      </p:sp>
      <p:sp>
        <p:nvSpPr>
          <p:cNvPr id="520" name="Google Shape;520;p32"/>
          <p:cNvSpPr txBox="1"/>
          <p:nvPr/>
        </p:nvSpPr>
        <p:spPr>
          <a:xfrm>
            <a:off x="8231975" y="3800200"/>
            <a:ext cx="3012000" cy="83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FFFFFF"/>
                </a:solidFill>
                <a:latin typeface="Hind Madurai"/>
                <a:ea typeface="Hind Madurai"/>
                <a:cs typeface="Hind Madurai"/>
                <a:sym typeface="Hind Madurai"/>
              </a:rPr>
              <a:t>Implied Logic</a:t>
            </a:r>
            <a:endParaRPr b="1">
              <a:solidFill>
                <a:srgbClr val="FFFFFF"/>
              </a:solidFill>
              <a:latin typeface="Hind Madurai"/>
              <a:ea typeface="Hind Madurai"/>
              <a:cs typeface="Hind Madurai"/>
              <a:sym typeface="Hind Madura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accent1"/>
                </a:solidFill>
                <a:latin typeface="Hind Madurai"/>
                <a:ea typeface="Hind Madurai"/>
                <a:cs typeface="Hind Madurai"/>
                <a:sym typeface="Hind Madurai"/>
              </a:rPr>
              <a:t>⇒ Every living thing has a birth date..</a:t>
            </a:r>
            <a:endParaRPr>
              <a:solidFill>
                <a:schemeClr val="accent1"/>
              </a:solidFill>
              <a:latin typeface="Hind Madurai"/>
              <a:ea typeface="Hind Madurai"/>
              <a:cs typeface="Hind Madurai"/>
              <a:sym typeface="Hind Madura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accent1"/>
                </a:solidFill>
                <a:latin typeface="Hind Madurai"/>
                <a:ea typeface="Hind Madurai"/>
                <a:cs typeface="Hind Madurai"/>
                <a:sym typeface="Hind Madurai"/>
              </a:rPr>
              <a:t>⇒ Sebastian has a birth date.</a:t>
            </a:r>
            <a:endParaRPr>
              <a:solidFill>
                <a:schemeClr val="accent1"/>
              </a:solidFill>
              <a:latin typeface="Hind Madurai"/>
              <a:ea typeface="Hind Madurai"/>
              <a:cs typeface="Hind Madurai"/>
              <a:sym typeface="Hind Madura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33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GB" sz="1800">
                <a:solidFill>
                  <a:srgbClr val="B7B7B7"/>
                </a:solidFill>
              </a:rPr>
              <a:t>INTRODUCTION TO LINKED DATA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is a Knowledge Graph?</a:t>
            </a:r>
            <a:endParaRPr/>
          </a:p>
        </p:txBody>
      </p:sp>
      <p:sp>
        <p:nvSpPr>
          <p:cNvPr id="526" name="Google Shape;526;p33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b="1" i="1" lang="en-GB"/>
              <a:t>Ontologies </a:t>
            </a:r>
            <a:r>
              <a:rPr lang="en-GB"/>
              <a:t>can easily be extended and integrated.</a:t>
            </a:r>
            <a:endParaRPr/>
          </a:p>
        </p:txBody>
      </p:sp>
      <p:sp>
        <p:nvSpPr>
          <p:cNvPr id="527" name="Google Shape;527;p33"/>
          <p:cNvSpPr/>
          <p:nvPr/>
        </p:nvSpPr>
        <p:spPr>
          <a:xfrm>
            <a:off x="1341225" y="5645238"/>
            <a:ext cx="1848300" cy="5091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:Andy</a:t>
            </a:r>
            <a:endParaRPr/>
          </a:p>
        </p:txBody>
      </p:sp>
      <p:sp>
        <p:nvSpPr>
          <p:cNvPr id="528" name="Google Shape;528;p33"/>
          <p:cNvSpPr/>
          <p:nvPr/>
        </p:nvSpPr>
        <p:spPr>
          <a:xfrm>
            <a:off x="7726075" y="5645238"/>
            <a:ext cx="1848300" cy="5091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:Stefan</a:t>
            </a:r>
            <a:endParaRPr/>
          </a:p>
        </p:txBody>
      </p:sp>
      <p:sp>
        <p:nvSpPr>
          <p:cNvPr id="529" name="Google Shape;529;p33"/>
          <p:cNvSpPr/>
          <p:nvPr/>
        </p:nvSpPr>
        <p:spPr>
          <a:xfrm>
            <a:off x="4533650" y="5645238"/>
            <a:ext cx="1848300" cy="5091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 :Sebastian</a:t>
            </a:r>
            <a:endParaRPr/>
          </a:p>
        </p:txBody>
      </p:sp>
      <p:pic>
        <p:nvPicPr>
          <p:cNvPr id="530" name="Google Shape;53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1575" y="5698950"/>
            <a:ext cx="401700" cy="4017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531" name="Google Shape;531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1741" y="5699240"/>
            <a:ext cx="401700" cy="401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532" name="Google Shape;532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30275" y="5699246"/>
            <a:ext cx="401700" cy="4011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533" name="Google Shape;533;p33"/>
          <p:cNvSpPr/>
          <p:nvPr/>
        </p:nvSpPr>
        <p:spPr>
          <a:xfrm>
            <a:off x="4533650" y="4334538"/>
            <a:ext cx="1848300" cy="5091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:Person</a:t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534" name="Google Shape;534;p33"/>
          <p:cNvCxnSpPr>
            <a:stCxn id="527" idx="0"/>
            <a:endCxn id="533" idx="1"/>
          </p:cNvCxnSpPr>
          <p:nvPr/>
        </p:nvCxnSpPr>
        <p:spPr>
          <a:xfrm flipH="1" rot="10800000">
            <a:off x="2265375" y="4588938"/>
            <a:ext cx="2268300" cy="10563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35" name="Google Shape;535;p33"/>
          <p:cNvSpPr txBox="1"/>
          <p:nvPr/>
        </p:nvSpPr>
        <p:spPr>
          <a:xfrm>
            <a:off x="2329875" y="4767438"/>
            <a:ext cx="13395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Hind Madurai"/>
                <a:ea typeface="Hind Madurai"/>
                <a:cs typeface="Hind Madurai"/>
                <a:sym typeface="Hind Madurai"/>
              </a:rPr>
              <a:t>:is a</a:t>
            </a:r>
            <a:endParaRPr>
              <a:solidFill>
                <a:srgbClr val="FFFFFF"/>
              </a:solidFill>
              <a:latin typeface="Hind Madurai"/>
              <a:ea typeface="Hind Madurai"/>
              <a:cs typeface="Hind Madurai"/>
              <a:sym typeface="Hind Madurai"/>
            </a:endParaRPr>
          </a:p>
        </p:txBody>
      </p:sp>
      <p:cxnSp>
        <p:nvCxnSpPr>
          <p:cNvPr id="536" name="Google Shape;536;p33"/>
          <p:cNvCxnSpPr>
            <a:stCxn id="528" idx="0"/>
            <a:endCxn id="533" idx="3"/>
          </p:cNvCxnSpPr>
          <p:nvPr/>
        </p:nvCxnSpPr>
        <p:spPr>
          <a:xfrm rot="10800000">
            <a:off x="6381925" y="4588938"/>
            <a:ext cx="2268300" cy="10563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37" name="Google Shape;537;p33"/>
          <p:cNvSpPr txBox="1"/>
          <p:nvPr/>
        </p:nvSpPr>
        <p:spPr>
          <a:xfrm>
            <a:off x="7170025" y="4843638"/>
            <a:ext cx="13395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Hind Madurai"/>
                <a:ea typeface="Hind Madurai"/>
                <a:cs typeface="Hind Madurai"/>
                <a:sym typeface="Hind Madurai"/>
              </a:rPr>
              <a:t>:is a</a:t>
            </a:r>
            <a:endParaRPr>
              <a:solidFill>
                <a:srgbClr val="FFFFFF"/>
              </a:solidFill>
              <a:latin typeface="Hind Madurai"/>
              <a:ea typeface="Hind Madurai"/>
              <a:cs typeface="Hind Madurai"/>
              <a:sym typeface="Hind Madurai"/>
            </a:endParaRPr>
          </a:p>
        </p:txBody>
      </p:sp>
      <p:cxnSp>
        <p:nvCxnSpPr>
          <p:cNvPr id="538" name="Google Shape;538;p33"/>
          <p:cNvCxnSpPr>
            <a:stCxn id="529" idx="0"/>
            <a:endCxn id="533" idx="2"/>
          </p:cNvCxnSpPr>
          <p:nvPr/>
        </p:nvCxnSpPr>
        <p:spPr>
          <a:xfrm rot="10800000">
            <a:off x="5457800" y="4843638"/>
            <a:ext cx="0" cy="8016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39" name="Google Shape;539;p33"/>
          <p:cNvSpPr txBox="1"/>
          <p:nvPr/>
        </p:nvSpPr>
        <p:spPr>
          <a:xfrm>
            <a:off x="5023450" y="5122013"/>
            <a:ext cx="13395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Hind Madurai"/>
                <a:ea typeface="Hind Madurai"/>
                <a:cs typeface="Hind Madurai"/>
                <a:sym typeface="Hind Madurai"/>
              </a:rPr>
              <a:t>:is a</a:t>
            </a:r>
            <a:endParaRPr>
              <a:solidFill>
                <a:srgbClr val="FFFFFF"/>
              </a:solidFill>
              <a:latin typeface="Hind Madurai"/>
              <a:ea typeface="Hind Madurai"/>
              <a:cs typeface="Hind Madurai"/>
              <a:sym typeface="Hind Madurai"/>
            </a:endParaRPr>
          </a:p>
        </p:txBody>
      </p:sp>
      <p:sp>
        <p:nvSpPr>
          <p:cNvPr id="540" name="Google Shape;540;p33"/>
          <p:cNvSpPr/>
          <p:nvPr/>
        </p:nvSpPr>
        <p:spPr>
          <a:xfrm>
            <a:off x="5807175" y="3085788"/>
            <a:ext cx="1848300" cy="5091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:Living Thing</a:t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541" name="Google Shape;541;p33"/>
          <p:cNvCxnSpPr>
            <a:stCxn id="533" idx="0"/>
            <a:endCxn id="540" idx="2"/>
          </p:cNvCxnSpPr>
          <p:nvPr/>
        </p:nvCxnSpPr>
        <p:spPr>
          <a:xfrm flipH="1" rot="10800000">
            <a:off x="5457800" y="3595038"/>
            <a:ext cx="1273500" cy="7395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42" name="Google Shape;542;p33"/>
          <p:cNvSpPr txBox="1"/>
          <p:nvPr/>
        </p:nvSpPr>
        <p:spPr>
          <a:xfrm>
            <a:off x="5742000" y="3814863"/>
            <a:ext cx="13395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Hind Madurai"/>
                <a:ea typeface="Hind Madurai"/>
                <a:cs typeface="Hind Madurai"/>
                <a:sym typeface="Hind Madurai"/>
              </a:rPr>
              <a:t>:is a</a:t>
            </a:r>
            <a:endParaRPr>
              <a:solidFill>
                <a:srgbClr val="FFFFFF"/>
              </a:solidFill>
              <a:latin typeface="Hind Madurai"/>
              <a:ea typeface="Hind Madurai"/>
              <a:cs typeface="Hind Madurai"/>
              <a:sym typeface="Hind Madurai"/>
            </a:endParaRPr>
          </a:p>
        </p:txBody>
      </p:sp>
      <p:sp>
        <p:nvSpPr>
          <p:cNvPr id="543" name="Google Shape;543;p33"/>
          <p:cNvSpPr/>
          <p:nvPr/>
        </p:nvSpPr>
        <p:spPr>
          <a:xfrm>
            <a:off x="9505500" y="3085788"/>
            <a:ext cx="1848300" cy="5091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:birth Date</a:t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544" name="Google Shape;544;p33"/>
          <p:cNvCxnSpPr>
            <a:stCxn id="543" idx="1"/>
            <a:endCxn id="540" idx="3"/>
          </p:cNvCxnSpPr>
          <p:nvPr/>
        </p:nvCxnSpPr>
        <p:spPr>
          <a:xfrm rot="10800000">
            <a:off x="7655400" y="3340338"/>
            <a:ext cx="1850100" cy="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45" name="Google Shape;545;p33"/>
          <p:cNvSpPr txBox="1"/>
          <p:nvPr/>
        </p:nvSpPr>
        <p:spPr>
          <a:xfrm>
            <a:off x="7993550" y="2939575"/>
            <a:ext cx="13395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Hind Madurai"/>
                <a:ea typeface="Hind Madurai"/>
                <a:cs typeface="Hind Madurai"/>
                <a:sym typeface="Hind Madurai"/>
              </a:rPr>
              <a:t>:domain</a:t>
            </a:r>
            <a:endParaRPr>
              <a:solidFill>
                <a:srgbClr val="FFFFFF"/>
              </a:solidFill>
              <a:latin typeface="Hind Madurai"/>
              <a:ea typeface="Hind Madurai"/>
              <a:cs typeface="Hind Madurai"/>
              <a:sym typeface="Hind Madurai"/>
            </a:endParaRPr>
          </a:p>
        </p:txBody>
      </p:sp>
      <p:sp>
        <p:nvSpPr>
          <p:cNvPr id="546" name="Google Shape;546;p33"/>
          <p:cNvSpPr/>
          <p:nvPr/>
        </p:nvSpPr>
        <p:spPr>
          <a:xfrm>
            <a:off x="3271425" y="3085788"/>
            <a:ext cx="1848300" cy="5091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hr</a:t>
            </a:r>
            <a:r>
              <a:rPr lang="en-GB">
                <a:solidFill>
                  <a:srgbClr val="FFFFFF"/>
                </a:solidFill>
              </a:rPr>
              <a:t>:Resource</a:t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547" name="Google Shape;547;p33"/>
          <p:cNvCxnSpPr>
            <a:stCxn id="533" idx="0"/>
            <a:endCxn id="546" idx="2"/>
          </p:cNvCxnSpPr>
          <p:nvPr/>
        </p:nvCxnSpPr>
        <p:spPr>
          <a:xfrm rot="10800000">
            <a:off x="4195700" y="3595038"/>
            <a:ext cx="1262100" cy="7395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48" name="Google Shape;548;p33"/>
          <p:cNvSpPr txBox="1"/>
          <p:nvPr/>
        </p:nvSpPr>
        <p:spPr>
          <a:xfrm>
            <a:off x="3830700" y="3814863"/>
            <a:ext cx="13395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Hind Madurai"/>
                <a:ea typeface="Hind Madurai"/>
                <a:cs typeface="Hind Madurai"/>
                <a:sym typeface="Hind Madurai"/>
              </a:rPr>
              <a:t>:is a</a:t>
            </a:r>
            <a:endParaRPr>
              <a:solidFill>
                <a:srgbClr val="FFFFFF"/>
              </a:solidFill>
              <a:latin typeface="Hind Madurai"/>
              <a:ea typeface="Hind Madurai"/>
              <a:cs typeface="Hind Madurai"/>
              <a:sym typeface="Hind Madurai"/>
            </a:endParaRPr>
          </a:p>
        </p:txBody>
      </p:sp>
      <p:sp>
        <p:nvSpPr>
          <p:cNvPr id="549" name="Google Shape;549;p33"/>
          <p:cNvSpPr/>
          <p:nvPr/>
        </p:nvSpPr>
        <p:spPr>
          <a:xfrm>
            <a:off x="100750" y="3085800"/>
            <a:ext cx="1848300" cy="5091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hr</a:t>
            </a:r>
            <a:r>
              <a:rPr lang="en-GB">
                <a:solidFill>
                  <a:srgbClr val="FFFFFF"/>
                </a:solidFill>
              </a:rPr>
              <a:t>:employee ID</a:t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550" name="Google Shape;550;p33"/>
          <p:cNvCxnSpPr>
            <a:stCxn id="549" idx="3"/>
            <a:endCxn id="546" idx="1"/>
          </p:cNvCxnSpPr>
          <p:nvPr/>
        </p:nvCxnSpPr>
        <p:spPr>
          <a:xfrm>
            <a:off x="1949050" y="3340350"/>
            <a:ext cx="1322400" cy="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51" name="Google Shape;551;p33"/>
          <p:cNvSpPr txBox="1"/>
          <p:nvPr/>
        </p:nvSpPr>
        <p:spPr>
          <a:xfrm>
            <a:off x="1823275" y="2939038"/>
            <a:ext cx="13395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Hind Madurai"/>
                <a:ea typeface="Hind Madurai"/>
                <a:cs typeface="Hind Madurai"/>
                <a:sym typeface="Hind Madurai"/>
              </a:rPr>
              <a:t>:domain</a:t>
            </a:r>
            <a:endParaRPr>
              <a:solidFill>
                <a:srgbClr val="FFFFFF"/>
              </a:solidFill>
              <a:latin typeface="Hind Madurai"/>
              <a:ea typeface="Hind Madurai"/>
              <a:cs typeface="Hind Madurai"/>
              <a:sym typeface="Hind Madura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34"/>
          <p:cNvSpPr txBox="1"/>
          <p:nvPr>
            <p:ph type="title"/>
          </p:nvPr>
        </p:nvSpPr>
        <p:spPr>
          <a:xfrm>
            <a:off x="831850" y="1709738"/>
            <a:ext cx="10515600" cy="2852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COVID-19 Tracker Use Case.</a:t>
            </a:r>
            <a:endParaRPr/>
          </a:p>
        </p:txBody>
      </p:sp>
      <p:pic>
        <p:nvPicPr>
          <p:cNvPr id="557" name="Google Shape;55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2575" y="1269100"/>
            <a:ext cx="9429427" cy="558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3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GB" sz="1800">
                <a:solidFill>
                  <a:srgbClr val="B7B7B7"/>
                </a:solidFill>
              </a:rPr>
              <a:t>COVID-</a:t>
            </a:r>
            <a:r>
              <a:rPr b="0" lang="en-GB" sz="1800">
                <a:solidFill>
                  <a:srgbClr val="B7B7B7"/>
                </a:solidFill>
              </a:rPr>
              <a:t>19 TRACKER USE CASE</a:t>
            </a:r>
            <a:endParaRPr b="0" sz="1800">
              <a:latin typeface="Hind Madurai Light"/>
              <a:ea typeface="Hind Madurai Light"/>
              <a:cs typeface="Hind Madurai Light"/>
              <a:sym typeface="Hind Madurai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Disclaimer</a:t>
            </a:r>
            <a:endParaRPr/>
          </a:p>
        </p:txBody>
      </p:sp>
      <p:sp>
        <p:nvSpPr>
          <p:cNvPr id="563" name="Google Shape;563;p35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GB" sz="2000"/>
              <a:t>The solution presented here is just a simulation and does not remotely propose a </a:t>
            </a:r>
            <a:r>
              <a:rPr lang="en-GB" sz="2000"/>
              <a:t>competitive</a:t>
            </a:r>
            <a:r>
              <a:rPr lang="en-GB" sz="2000"/>
              <a:t> alternative to existing Contact Tracing apps.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2000"/>
              <a:buChar char="•"/>
            </a:pPr>
            <a:r>
              <a:rPr lang="en-GB" sz="2000"/>
              <a:t>We encourage everyone to use the official Corona Tracing apps available in their country.</a:t>
            </a:r>
            <a:endParaRPr sz="2000"/>
          </a:p>
        </p:txBody>
      </p:sp>
      <p:sp>
        <p:nvSpPr>
          <p:cNvPr id="564" name="Google Shape;564;p35"/>
          <p:cNvSpPr txBox="1"/>
          <p:nvPr/>
        </p:nvSpPr>
        <p:spPr>
          <a:xfrm>
            <a:off x="6435050" y="1299100"/>
            <a:ext cx="8700900" cy="10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ind Madurai"/>
              <a:ea typeface="Hind Madurai"/>
              <a:cs typeface="Hind Madurai"/>
              <a:sym typeface="Hind Madurai"/>
            </a:endParaRPr>
          </a:p>
        </p:txBody>
      </p:sp>
      <p:pic>
        <p:nvPicPr>
          <p:cNvPr id="565" name="Google Shape;56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12663" y="2024200"/>
            <a:ext cx="822375" cy="82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36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GB" sz="1800">
                <a:solidFill>
                  <a:srgbClr val="B7B7B7"/>
                </a:solidFill>
              </a:rPr>
              <a:t>COVID-19 TRACKER USE CASE</a:t>
            </a:r>
            <a:endParaRPr b="0" sz="1800">
              <a:latin typeface="Hind Madurai Light"/>
              <a:ea typeface="Hind Madurai Light"/>
              <a:cs typeface="Hind Madurai Light"/>
              <a:sym typeface="Hind Madurai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Introduction</a:t>
            </a:r>
            <a:endParaRPr/>
          </a:p>
        </p:txBody>
      </p:sp>
      <p:sp>
        <p:nvSpPr>
          <p:cNvPr id="571" name="Google Shape;571;p36"/>
          <p:cNvSpPr txBox="1"/>
          <p:nvPr>
            <p:ph idx="1" type="body"/>
          </p:nvPr>
        </p:nvSpPr>
        <p:spPr>
          <a:xfrm>
            <a:off x="838200" y="1825625"/>
            <a:ext cx="4342500" cy="4351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GB" sz="2000"/>
              <a:t>Contact Tracing application for mitigating infection chains.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GB" sz="2000"/>
              <a:t>Existing solutions require smartphones for exchanging ID codes with other users via Bluetooth if in close proximity.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2000"/>
              <a:buChar char="•"/>
            </a:pPr>
            <a:r>
              <a:rPr lang="en-GB" sz="2000"/>
              <a:t>If tested positive from a COVID test, the user receives a code from their doctor which they need to enter on their app to notify the people they have recently encountered.</a:t>
            </a:r>
            <a:endParaRPr sz="2000"/>
          </a:p>
        </p:txBody>
      </p:sp>
      <p:grpSp>
        <p:nvGrpSpPr>
          <p:cNvPr id="572" name="Google Shape;572;p36"/>
          <p:cNvGrpSpPr/>
          <p:nvPr/>
        </p:nvGrpSpPr>
        <p:grpSpPr>
          <a:xfrm>
            <a:off x="5403600" y="1825625"/>
            <a:ext cx="5950200" cy="3747825"/>
            <a:chOff x="5403600" y="1825625"/>
            <a:chExt cx="5950200" cy="3747825"/>
          </a:xfrm>
        </p:grpSpPr>
        <p:pic>
          <p:nvPicPr>
            <p:cNvPr descr="https://blogs.sap.com/2020/05/19/covid-19-how-the-technical-foundation-of-the-corona-warn-app-in-germany-looks-like/" id="573" name="Google Shape;573;p36" title="Source: SAP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403600" y="1825625"/>
              <a:ext cx="5950199" cy="33467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74" name="Google Shape;574;p36"/>
            <p:cNvSpPr txBox="1"/>
            <p:nvPr/>
          </p:nvSpPr>
          <p:spPr>
            <a:xfrm>
              <a:off x="5403600" y="5172350"/>
              <a:ext cx="5950200" cy="401100"/>
            </a:xfrm>
            <a:prstGeom prst="rect">
              <a:avLst/>
            </a:prstGeom>
            <a:solidFill>
              <a:srgbClr val="3D85C6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u="sng">
                  <a:solidFill>
                    <a:srgbClr val="FFFFFF"/>
                  </a:solidFill>
                  <a:hlinkClick r:id="rId4">
                    <a:extLst>
                      <a:ext uri="{A12FA001-AC4F-418D-AE19-62706E023703}">
                        <ahyp:hlinkClr val="tx"/>
                      </a:ext>
                    </a:extLst>
                  </a:hlinkClick>
                </a:rPr>
                <a:t>Image Source: SAP</a:t>
              </a:r>
              <a:endParaRPr>
                <a:solidFill>
                  <a:srgbClr val="FFFFFF"/>
                </a:solidFill>
              </a:endParaRPr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37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en-GB" sz="1800">
                <a:solidFill>
                  <a:srgbClr val="B7B7B7"/>
                </a:solidFill>
              </a:rPr>
              <a:t>COVID-19 TRACKER USE CASE</a:t>
            </a:r>
            <a:endParaRPr b="0" sz="1800">
              <a:solidFill>
                <a:srgbClr val="B7B7B7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lt1"/>
                </a:solidFill>
              </a:rPr>
              <a:t>Objective</a:t>
            </a:r>
            <a:endParaRPr b="0" sz="1800">
              <a:solidFill>
                <a:schemeClr val="lt1"/>
              </a:solidFill>
              <a:latin typeface="Hind Madurai Light"/>
              <a:ea typeface="Hind Madurai Light"/>
              <a:cs typeface="Hind Madurai Light"/>
              <a:sym typeface="Hind Madurai Light"/>
            </a:endParaRPr>
          </a:p>
        </p:txBody>
      </p:sp>
      <p:sp>
        <p:nvSpPr>
          <p:cNvPr id="580" name="Google Shape;580;p37"/>
          <p:cNvSpPr/>
          <p:nvPr/>
        </p:nvSpPr>
        <p:spPr>
          <a:xfrm>
            <a:off x="3573050" y="2627338"/>
            <a:ext cx="528000" cy="509100"/>
          </a:xfrm>
          <a:prstGeom prst="ellipse">
            <a:avLst/>
          </a:prstGeom>
          <a:solidFill>
            <a:schemeClr val="lt2"/>
          </a:solidFill>
          <a:ln cap="flat" cmpd="sng" w="3810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1" name="Google Shape;581;p37"/>
          <p:cNvSpPr/>
          <p:nvPr/>
        </p:nvSpPr>
        <p:spPr>
          <a:xfrm>
            <a:off x="3258425" y="4753913"/>
            <a:ext cx="528000" cy="509100"/>
          </a:xfrm>
          <a:prstGeom prst="ellipse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2" name="Google Shape;582;p37"/>
          <p:cNvSpPr/>
          <p:nvPr/>
        </p:nvSpPr>
        <p:spPr>
          <a:xfrm>
            <a:off x="5167600" y="3648613"/>
            <a:ext cx="528000" cy="509100"/>
          </a:xfrm>
          <a:prstGeom prst="ellipse">
            <a:avLst/>
          </a:prstGeom>
          <a:solidFill>
            <a:schemeClr val="lt2"/>
          </a:solidFill>
          <a:ln cap="flat" cmpd="sng" w="3810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3" name="Google Shape;583;p37"/>
          <p:cNvSpPr/>
          <p:nvPr/>
        </p:nvSpPr>
        <p:spPr>
          <a:xfrm>
            <a:off x="6930700" y="1734875"/>
            <a:ext cx="528000" cy="5091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4" name="Google Shape;584;p37"/>
          <p:cNvSpPr/>
          <p:nvPr/>
        </p:nvSpPr>
        <p:spPr>
          <a:xfrm>
            <a:off x="6801800" y="3274825"/>
            <a:ext cx="528000" cy="5091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85" name="Google Shape;58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6200" y="2681050"/>
            <a:ext cx="401700" cy="4017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586" name="Google Shape;586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25100" y="3702621"/>
            <a:ext cx="401700" cy="401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587" name="Google Shape;587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09725" y="4795775"/>
            <a:ext cx="425400" cy="425400"/>
          </a:xfrm>
          <a:prstGeom prst="ellipse">
            <a:avLst/>
          </a:prstGeom>
          <a:noFill/>
          <a:ln>
            <a:noFill/>
          </a:ln>
        </p:spPr>
      </p:pic>
      <p:cxnSp>
        <p:nvCxnSpPr>
          <p:cNvPr id="588" name="Google Shape;588;p37"/>
          <p:cNvCxnSpPr>
            <a:stCxn id="580" idx="1"/>
            <a:endCxn id="589" idx="5"/>
          </p:cNvCxnSpPr>
          <p:nvPr/>
        </p:nvCxnSpPr>
        <p:spPr>
          <a:xfrm rot="10800000">
            <a:off x="2992174" y="2363793"/>
            <a:ext cx="658200" cy="338100"/>
          </a:xfrm>
          <a:prstGeom prst="straightConnector1">
            <a:avLst/>
          </a:prstGeom>
          <a:noFill/>
          <a:ln cap="flat" cmpd="sng" w="38100">
            <a:solidFill>
              <a:srgbClr val="F1C23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90" name="Google Shape;590;p37"/>
          <p:cNvCxnSpPr>
            <a:stCxn id="591" idx="0"/>
            <a:endCxn id="580" idx="4"/>
          </p:cNvCxnSpPr>
          <p:nvPr/>
        </p:nvCxnSpPr>
        <p:spPr>
          <a:xfrm rot="10800000">
            <a:off x="3837000" y="3136513"/>
            <a:ext cx="311400" cy="512100"/>
          </a:xfrm>
          <a:prstGeom prst="straightConnector1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92" name="Google Shape;592;p37"/>
          <p:cNvCxnSpPr>
            <a:stCxn id="591" idx="6"/>
            <a:endCxn id="582" idx="2"/>
          </p:cNvCxnSpPr>
          <p:nvPr/>
        </p:nvCxnSpPr>
        <p:spPr>
          <a:xfrm>
            <a:off x="4412400" y="3903163"/>
            <a:ext cx="755100" cy="0"/>
          </a:xfrm>
          <a:prstGeom prst="straightConnector1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93" name="Google Shape;593;p37"/>
          <p:cNvCxnSpPr>
            <a:stCxn id="582" idx="7"/>
            <a:endCxn id="594" idx="3"/>
          </p:cNvCxnSpPr>
          <p:nvPr/>
        </p:nvCxnSpPr>
        <p:spPr>
          <a:xfrm flipH="1" rot="10800000">
            <a:off x="5618276" y="3237168"/>
            <a:ext cx="203700" cy="486000"/>
          </a:xfrm>
          <a:prstGeom prst="straightConnector1">
            <a:avLst/>
          </a:prstGeom>
          <a:noFill/>
          <a:ln cap="flat" cmpd="sng" w="38100">
            <a:solidFill>
              <a:srgbClr val="F1C23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95" name="Google Shape;595;p37"/>
          <p:cNvCxnSpPr>
            <a:stCxn id="594" idx="7"/>
            <a:endCxn id="583" idx="1"/>
          </p:cNvCxnSpPr>
          <p:nvPr/>
        </p:nvCxnSpPr>
        <p:spPr>
          <a:xfrm flipH="1" rot="10800000">
            <a:off x="6195426" y="1989493"/>
            <a:ext cx="735300" cy="8877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96" name="Google Shape;596;p37"/>
          <p:cNvCxnSpPr>
            <a:stCxn id="583" idx="2"/>
            <a:endCxn id="584" idx="0"/>
          </p:cNvCxnSpPr>
          <p:nvPr/>
        </p:nvCxnSpPr>
        <p:spPr>
          <a:xfrm flipH="1">
            <a:off x="7065700" y="2243975"/>
            <a:ext cx="129000" cy="10308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97" name="Google Shape;597;p37"/>
          <p:cNvCxnSpPr>
            <a:stCxn id="584" idx="1"/>
            <a:endCxn id="594" idx="5"/>
          </p:cNvCxnSpPr>
          <p:nvPr/>
        </p:nvCxnSpPr>
        <p:spPr>
          <a:xfrm rot="10800000">
            <a:off x="6195500" y="3237175"/>
            <a:ext cx="606300" cy="2922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89" name="Google Shape;589;p37"/>
          <p:cNvSpPr/>
          <p:nvPr/>
        </p:nvSpPr>
        <p:spPr>
          <a:xfrm>
            <a:off x="2541600" y="1929313"/>
            <a:ext cx="528000" cy="509100"/>
          </a:xfrm>
          <a:prstGeom prst="ellipse">
            <a:avLst/>
          </a:prstGeom>
          <a:solidFill>
            <a:schemeClr val="lt2"/>
          </a:solidFill>
          <a:ln cap="flat" cmpd="sng" w="3810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" name="Google Shape;598;p37"/>
          <p:cNvSpPr/>
          <p:nvPr/>
        </p:nvSpPr>
        <p:spPr>
          <a:xfrm>
            <a:off x="587775" y="1989413"/>
            <a:ext cx="528000" cy="5091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9" name="Google Shape;599;p37"/>
          <p:cNvSpPr/>
          <p:nvPr/>
        </p:nvSpPr>
        <p:spPr>
          <a:xfrm>
            <a:off x="1091600" y="3274813"/>
            <a:ext cx="528000" cy="509100"/>
          </a:xfrm>
          <a:prstGeom prst="ellipse">
            <a:avLst/>
          </a:prstGeom>
          <a:solidFill>
            <a:schemeClr val="lt2"/>
          </a:solidFill>
          <a:ln cap="flat" cmpd="sng" w="3810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0" name="Google Shape;600;p37"/>
          <p:cNvSpPr/>
          <p:nvPr/>
        </p:nvSpPr>
        <p:spPr>
          <a:xfrm>
            <a:off x="370200" y="4620138"/>
            <a:ext cx="528000" cy="5091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1" name="Google Shape;601;p37"/>
          <p:cNvSpPr/>
          <p:nvPr/>
        </p:nvSpPr>
        <p:spPr>
          <a:xfrm>
            <a:off x="1619600" y="5790513"/>
            <a:ext cx="528000" cy="509100"/>
          </a:xfrm>
          <a:prstGeom prst="ellipse">
            <a:avLst/>
          </a:prstGeom>
          <a:solidFill>
            <a:schemeClr val="lt2"/>
          </a:solidFill>
          <a:ln cap="flat" cmpd="sng" w="3810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02" name="Google Shape;602;p37"/>
          <p:cNvCxnSpPr>
            <a:stCxn id="598" idx="6"/>
            <a:endCxn id="589" idx="2"/>
          </p:cNvCxnSpPr>
          <p:nvPr/>
        </p:nvCxnSpPr>
        <p:spPr>
          <a:xfrm flipH="1" rot="10800000">
            <a:off x="1115775" y="2183963"/>
            <a:ext cx="1425900" cy="600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03" name="Google Shape;603;p37"/>
          <p:cNvCxnSpPr>
            <a:stCxn id="598" idx="5"/>
            <a:endCxn id="599" idx="0"/>
          </p:cNvCxnSpPr>
          <p:nvPr/>
        </p:nvCxnSpPr>
        <p:spPr>
          <a:xfrm>
            <a:off x="1038451" y="2423957"/>
            <a:ext cx="317100" cy="8508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04" name="Google Shape;604;p37"/>
          <p:cNvCxnSpPr>
            <a:stCxn id="599" idx="6"/>
          </p:cNvCxnSpPr>
          <p:nvPr/>
        </p:nvCxnSpPr>
        <p:spPr>
          <a:xfrm>
            <a:off x="1619600" y="3529363"/>
            <a:ext cx="793200" cy="373800"/>
          </a:xfrm>
          <a:prstGeom prst="straightConnector1">
            <a:avLst/>
          </a:prstGeom>
          <a:noFill/>
          <a:ln cap="flat" cmpd="sng" w="38100">
            <a:solidFill>
              <a:srgbClr val="F1C23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05" name="Google Shape;605;p37"/>
          <p:cNvCxnSpPr>
            <a:stCxn id="606" idx="0"/>
            <a:endCxn id="589" idx="4"/>
          </p:cNvCxnSpPr>
          <p:nvPr/>
        </p:nvCxnSpPr>
        <p:spPr>
          <a:xfrm flipH="1" rot="10800000">
            <a:off x="2701650" y="2438413"/>
            <a:ext cx="104100" cy="1210200"/>
          </a:xfrm>
          <a:prstGeom prst="straightConnector1">
            <a:avLst/>
          </a:prstGeom>
          <a:noFill/>
          <a:ln cap="flat" cmpd="sng" w="38100">
            <a:solidFill>
              <a:srgbClr val="F1C23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07" name="Google Shape;607;p37"/>
          <p:cNvCxnSpPr>
            <a:stCxn id="606" idx="6"/>
            <a:endCxn id="591" idx="2"/>
          </p:cNvCxnSpPr>
          <p:nvPr/>
        </p:nvCxnSpPr>
        <p:spPr>
          <a:xfrm>
            <a:off x="2965650" y="3903163"/>
            <a:ext cx="918900" cy="0"/>
          </a:xfrm>
          <a:prstGeom prst="straightConnector1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08" name="Google Shape;608;p37"/>
          <p:cNvCxnSpPr>
            <a:stCxn id="581" idx="1"/>
            <a:endCxn id="606" idx="5"/>
          </p:cNvCxnSpPr>
          <p:nvPr/>
        </p:nvCxnSpPr>
        <p:spPr>
          <a:xfrm rot="10800000">
            <a:off x="2888449" y="4083268"/>
            <a:ext cx="447300" cy="745200"/>
          </a:xfrm>
          <a:prstGeom prst="straightConnector1">
            <a:avLst/>
          </a:prstGeom>
          <a:noFill/>
          <a:ln cap="flat" cmpd="sng" w="38100">
            <a:solidFill>
              <a:srgbClr val="F1C23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06" name="Google Shape;606;p37"/>
          <p:cNvSpPr/>
          <p:nvPr/>
        </p:nvSpPr>
        <p:spPr>
          <a:xfrm>
            <a:off x="2437650" y="3648613"/>
            <a:ext cx="528000" cy="509100"/>
          </a:xfrm>
          <a:prstGeom prst="ellipse">
            <a:avLst/>
          </a:prstGeom>
          <a:solidFill>
            <a:schemeClr val="lt2"/>
          </a:solidFill>
          <a:ln cap="flat" cmpd="sng" w="3810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09" name="Google Shape;609;p37"/>
          <p:cNvCxnSpPr>
            <a:stCxn id="599" idx="4"/>
            <a:endCxn id="600" idx="7"/>
          </p:cNvCxnSpPr>
          <p:nvPr/>
        </p:nvCxnSpPr>
        <p:spPr>
          <a:xfrm flipH="1">
            <a:off x="821000" y="3783913"/>
            <a:ext cx="534600" cy="9108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10" name="Google Shape;610;p37"/>
          <p:cNvCxnSpPr>
            <a:stCxn id="601" idx="0"/>
            <a:endCxn id="606" idx="3"/>
          </p:cNvCxnSpPr>
          <p:nvPr/>
        </p:nvCxnSpPr>
        <p:spPr>
          <a:xfrm flipH="1" rot="10800000">
            <a:off x="1883600" y="4083213"/>
            <a:ext cx="631500" cy="1707300"/>
          </a:xfrm>
          <a:prstGeom prst="straightConnector1">
            <a:avLst/>
          </a:prstGeom>
          <a:noFill/>
          <a:ln cap="flat" cmpd="sng" w="38100">
            <a:solidFill>
              <a:srgbClr val="F1C23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11" name="Google Shape;611;p37"/>
          <p:cNvCxnSpPr>
            <a:stCxn id="601" idx="6"/>
            <a:endCxn id="587" idx="3"/>
          </p:cNvCxnSpPr>
          <p:nvPr/>
        </p:nvCxnSpPr>
        <p:spPr>
          <a:xfrm flipH="1" rot="10800000">
            <a:off x="2147600" y="5158863"/>
            <a:ext cx="1224300" cy="8862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12" name="Google Shape;612;p37"/>
          <p:cNvCxnSpPr>
            <a:stCxn id="600" idx="5"/>
            <a:endCxn id="601" idx="1"/>
          </p:cNvCxnSpPr>
          <p:nvPr/>
        </p:nvCxnSpPr>
        <p:spPr>
          <a:xfrm>
            <a:off x="820876" y="5054682"/>
            <a:ext cx="876000" cy="8103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13" name="Google Shape;613;p37"/>
          <p:cNvSpPr/>
          <p:nvPr/>
        </p:nvSpPr>
        <p:spPr>
          <a:xfrm>
            <a:off x="8443450" y="2243963"/>
            <a:ext cx="528000" cy="5091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14" name="Google Shape;614;p37"/>
          <p:cNvCxnSpPr>
            <a:stCxn id="583" idx="3"/>
            <a:endCxn id="613" idx="1"/>
          </p:cNvCxnSpPr>
          <p:nvPr/>
        </p:nvCxnSpPr>
        <p:spPr>
          <a:xfrm>
            <a:off x="7458700" y="1989425"/>
            <a:ext cx="1062000" cy="3291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15" name="Google Shape;615;p37"/>
          <p:cNvSpPr/>
          <p:nvPr/>
        </p:nvSpPr>
        <p:spPr>
          <a:xfrm>
            <a:off x="8122925" y="3761338"/>
            <a:ext cx="528000" cy="5091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6" name="Google Shape;616;p37"/>
          <p:cNvSpPr/>
          <p:nvPr/>
        </p:nvSpPr>
        <p:spPr>
          <a:xfrm>
            <a:off x="8971450" y="4858063"/>
            <a:ext cx="528000" cy="5091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7" name="Google Shape;617;p37"/>
          <p:cNvSpPr/>
          <p:nvPr/>
        </p:nvSpPr>
        <p:spPr>
          <a:xfrm>
            <a:off x="9900750" y="3274813"/>
            <a:ext cx="528000" cy="5091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8" name="Google Shape;618;p37"/>
          <p:cNvSpPr/>
          <p:nvPr/>
        </p:nvSpPr>
        <p:spPr>
          <a:xfrm>
            <a:off x="9900750" y="1674863"/>
            <a:ext cx="528000" cy="5091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9" name="Google Shape;619;p37"/>
          <p:cNvSpPr/>
          <p:nvPr/>
        </p:nvSpPr>
        <p:spPr>
          <a:xfrm>
            <a:off x="11071150" y="608313"/>
            <a:ext cx="528000" cy="5091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0" name="Google Shape;620;p37"/>
          <p:cNvSpPr/>
          <p:nvPr/>
        </p:nvSpPr>
        <p:spPr>
          <a:xfrm>
            <a:off x="10825800" y="5054663"/>
            <a:ext cx="528000" cy="5091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21" name="Google Shape;621;p37"/>
          <p:cNvCxnSpPr>
            <a:stCxn id="613" idx="4"/>
            <a:endCxn id="615" idx="0"/>
          </p:cNvCxnSpPr>
          <p:nvPr/>
        </p:nvCxnSpPr>
        <p:spPr>
          <a:xfrm flipH="1">
            <a:off x="8387050" y="2753063"/>
            <a:ext cx="320400" cy="10083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22" name="Google Shape;622;p37"/>
          <p:cNvCxnSpPr>
            <a:stCxn id="615" idx="5"/>
            <a:endCxn id="616" idx="1"/>
          </p:cNvCxnSpPr>
          <p:nvPr/>
        </p:nvCxnSpPr>
        <p:spPr>
          <a:xfrm>
            <a:off x="8573601" y="4195882"/>
            <a:ext cx="475200" cy="7368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23" name="Google Shape;623;p37"/>
          <p:cNvCxnSpPr>
            <a:stCxn id="584" idx="3"/>
            <a:endCxn id="615" idx="2"/>
          </p:cNvCxnSpPr>
          <p:nvPr/>
        </p:nvCxnSpPr>
        <p:spPr>
          <a:xfrm>
            <a:off x="7329800" y="3529375"/>
            <a:ext cx="793200" cy="4866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24" name="Google Shape;624;p37"/>
          <p:cNvCxnSpPr>
            <a:stCxn id="615" idx="3"/>
            <a:endCxn id="625" idx="6"/>
          </p:cNvCxnSpPr>
          <p:nvPr/>
        </p:nvCxnSpPr>
        <p:spPr>
          <a:xfrm flipH="1">
            <a:off x="6536749" y="4195882"/>
            <a:ext cx="1663500" cy="4821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26" name="Google Shape;626;p37"/>
          <p:cNvCxnSpPr>
            <a:stCxn id="584" idx="2"/>
          </p:cNvCxnSpPr>
          <p:nvPr/>
        </p:nvCxnSpPr>
        <p:spPr>
          <a:xfrm flipH="1">
            <a:off x="6450800" y="3783925"/>
            <a:ext cx="615000" cy="7950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25" name="Google Shape;625;p37"/>
          <p:cNvSpPr/>
          <p:nvPr/>
        </p:nvSpPr>
        <p:spPr>
          <a:xfrm>
            <a:off x="6008600" y="4423563"/>
            <a:ext cx="528000" cy="509100"/>
          </a:xfrm>
          <a:prstGeom prst="ellipse">
            <a:avLst/>
          </a:prstGeom>
          <a:solidFill>
            <a:schemeClr val="lt2"/>
          </a:solidFill>
          <a:ln cap="flat" cmpd="sng" w="3810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27" name="Google Shape;627;p37"/>
          <p:cNvCxnSpPr>
            <a:stCxn id="625" idx="1"/>
            <a:endCxn id="582" idx="5"/>
          </p:cNvCxnSpPr>
          <p:nvPr/>
        </p:nvCxnSpPr>
        <p:spPr>
          <a:xfrm rot="10800000">
            <a:off x="5618224" y="4083218"/>
            <a:ext cx="467700" cy="414900"/>
          </a:xfrm>
          <a:prstGeom prst="straightConnector1">
            <a:avLst/>
          </a:prstGeom>
          <a:noFill/>
          <a:ln cap="flat" cmpd="sng" w="38100">
            <a:solidFill>
              <a:srgbClr val="F1C23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94" name="Google Shape;594;p37"/>
          <p:cNvSpPr/>
          <p:nvPr/>
        </p:nvSpPr>
        <p:spPr>
          <a:xfrm>
            <a:off x="5744750" y="2802638"/>
            <a:ext cx="528000" cy="509100"/>
          </a:xfrm>
          <a:prstGeom prst="ellipse">
            <a:avLst/>
          </a:prstGeom>
          <a:solidFill>
            <a:schemeClr val="lt2"/>
          </a:solidFill>
          <a:ln cap="flat" cmpd="sng" w="3810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28" name="Google Shape;628;p37"/>
          <p:cNvCxnSpPr>
            <a:stCxn id="613" idx="7"/>
            <a:endCxn id="618" idx="2"/>
          </p:cNvCxnSpPr>
          <p:nvPr/>
        </p:nvCxnSpPr>
        <p:spPr>
          <a:xfrm flipH="1" rot="10800000">
            <a:off x="8894126" y="1929418"/>
            <a:ext cx="1006500" cy="3891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29" name="Google Shape;629;p37"/>
          <p:cNvCxnSpPr>
            <a:stCxn id="618" idx="7"/>
            <a:endCxn id="619" idx="3"/>
          </p:cNvCxnSpPr>
          <p:nvPr/>
        </p:nvCxnSpPr>
        <p:spPr>
          <a:xfrm flipH="1" rot="10800000">
            <a:off x="10351426" y="1042918"/>
            <a:ext cx="797100" cy="7065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30" name="Google Shape;630;p37"/>
          <p:cNvCxnSpPr>
            <a:stCxn id="618" idx="4"/>
            <a:endCxn id="617" idx="0"/>
          </p:cNvCxnSpPr>
          <p:nvPr/>
        </p:nvCxnSpPr>
        <p:spPr>
          <a:xfrm>
            <a:off x="10164750" y="2183963"/>
            <a:ext cx="0" cy="10908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31" name="Google Shape;631;p37"/>
          <p:cNvCxnSpPr>
            <a:stCxn id="617" idx="2"/>
            <a:endCxn id="615" idx="6"/>
          </p:cNvCxnSpPr>
          <p:nvPr/>
        </p:nvCxnSpPr>
        <p:spPr>
          <a:xfrm flipH="1">
            <a:off x="8650950" y="3529363"/>
            <a:ext cx="1249800" cy="4866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32" name="Google Shape;632;p37"/>
          <p:cNvCxnSpPr>
            <a:stCxn id="617" idx="5"/>
            <a:endCxn id="620" idx="0"/>
          </p:cNvCxnSpPr>
          <p:nvPr/>
        </p:nvCxnSpPr>
        <p:spPr>
          <a:xfrm>
            <a:off x="10351426" y="3709357"/>
            <a:ext cx="738300" cy="13452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33" name="Google Shape;633;p37"/>
          <p:cNvSpPr/>
          <p:nvPr/>
        </p:nvSpPr>
        <p:spPr>
          <a:xfrm>
            <a:off x="6750" y="5054675"/>
            <a:ext cx="12178500" cy="1803300"/>
          </a:xfrm>
          <a:prstGeom prst="rect">
            <a:avLst/>
          </a:prstGeom>
          <a:solidFill>
            <a:srgbClr val="2F2F2F">
              <a:alpha val="970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4" name="Google Shape;634;p37"/>
          <p:cNvSpPr txBox="1"/>
          <p:nvPr>
            <p:ph idx="1" type="body"/>
          </p:nvPr>
        </p:nvSpPr>
        <p:spPr>
          <a:xfrm>
            <a:off x="1118250" y="5176901"/>
            <a:ext cx="9955500" cy="810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2400"/>
              <a:t>Track person encounters and determine infection risk for each person.</a:t>
            </a:r>
            <a:endParaRPr sz="2400"/>
          </a:p>
        </p:txBody>
      </p:sp>
      <p:grpSp>
        <p:nvGrpSpPr>
          <p:cNvPr id="635" name="Google Shape;635;p37"/>
          <p:cNvGrpSpPr/>
          <p:nvPr/>
        </p:nvGrpSpPr>
        <p:grpSpPr>
          <a:xfrm>
            <a:off x="3884400" y="3648613"/>
            <a:ext cx="528000" cy="509100"/>
            <a:chOff x="3884400" y="3648613"/>
            <a:chExt cx="528000" cy="509100"/>
          </a:xfrm>
        </p:grpSpPr>
        <p:sp>
          <p:nvSpPr>
            <p:cNvPr id="591" name="Google Shape;591;p37"/>
            <p:cNvSpPr/>
            <p:nvPr/>
          </p:nvSpPr>
          <p:spPr>
            <a:xfrm>
              <a:off x="3884400" y="3648613"/>
              <a:ext cx="528000" cy="509100"/>
            </a:xfrm>
            <a:prstGeom prst="ellipse">
              <a:avLst/>
            </a:prstGeom>
            <a:solidFill>
              <a:schemeClr val="lt2"/>
            </a:solidFill>
            <a:ln cap="flat" cmpd="sng" w="38100">
              <a:solidFill>
                <a:srgbClr val="CC412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636" name="Google Shape;636;p3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947541" y="3702615"/>
              <a:ext cx="401700" cy="401100"/>
            </a:xfrm>
            <a:prstGeom prst="ellipse">
              <a:avLst/>
            </a:prstGeom>
            <a:noFill/>
            <a:ln>
              <a:noFill/>
            </a:ln>
          </p:spPr>
        </p:pic>
      </p:grpSp>
      <p:sp>
        <p:nvSpPr>
          <p:cNvPr id="637" name="Google Shape;637;p37"/>
          <p:cNvSpPr/>
          <p:nvPr/>
        </p:nvSpPr>
        <p:spPr>
          <a:xfrm>
            <a:off x="1253750" y="6179950"/>
            <a:ext cx="203700" cy="214200"/>
          </a:xfrm>
          <a:prstGeom prst="ellipse">
            <a:avLst/>
          </a:prstGeom>
          <a:solidFill>
            <a:srgbClr val="CC412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8" name="Google Shape;638;p37"/>
          <p:cNvSpPr/>
          <p:nvPr/>
        </p:nvSpPr>
        <p:spPr>
          <a:xfrm>
            <a:off x="3890850" y="6179950"/>
            <a:ext cx="203700" cy="214200"/>
          </a:xfrm>
          <a:prstGeom prst="ellipse">
            <a:avLst/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9" name="Google Shape;639;p37"/>
          <p:cNvSpPr/>
          <p:nvPr/>
        </p:nvSpPr>
        <p:spPr>
          <a:xfrm>
            <a:off x="6097125" y="6179950"/>
            <a:ext cx="203700" cy="214200"/>
          </a:xfrm>
          <a:prstGeom prst="ellipse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0" name="Google Shape;640;p37"/>
          <p:cNvSpPr txBox="1"/>
          <p:nvPr/>
        </p:nvSpPr>
        <p:spPr>
          <a:xfrm>
            <a:off x="1518725" y="6074350"/>
            <a:ext cx="1663500" cy="4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Known Infection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41" name="Google Shape;641;p37"/>
          <p:cNvSpPr txBox="1"/>
          <p:nvPr/>
        </p:nvSpPr>
        <p:spPr>
          <a:xfrm>
            <a:off x="4148400" y="6074350"/>
            <a:ext cx="1663500" cy="4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High Risk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42" name="Google Shape;642;p37"/>
          <p:cNvSpPr txBox="1"/>
          <p:nvPr/>
        </p:nvSpPr>
        <p:spPr>
          <a:xfrm>
            <a:off x="6370975" y="6074350"/>
            <a:ext cx="1663500" cy="4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Medium </a:t>
            </a:r>
            <a:r>
              <a:rPr b="1" lang="en-GB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Risk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38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en-GB" sz="1800">
                <a:solidFill>
                  <a:srgbClr val="B7B7B7"/>
                </a:solidFill>
              </a:rPr>
              <a:t>COVID-19 TRACKER USE CASE</a:t>
            </a:r>
            <a:endParaRPr b="0" sz="1800">
              <a:solidFill>
                <a:srgbClr val="B7B7B7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lt1"/>
                </a:solidFill>
              </a:rPr>
              <a:t>Challenge</a:t>
            </a:r>
            <a:endParaRPr/>
          </a:p>
        </p:txBody>
      </p:sp>
      <p:sp>
        <p:nvSpPr>
          <p:cNvPr id="648" name="Google Shape;648;p38"/>
          <p:cNvSpPr/>
          <p:nvPr/>
        </p:nvSpPr>
        <p:spPr>
          <a:xfrm>
            <a:off x="3573050" y="2627338"/>
            <a:ext cx="528000" cy="509100"/>
          </a:xfrm>
          <a:prstGeom prst="ellipse">
            <a:avLst/>
          </a:prstGeom>
          <a:solidFill>
            <a:schemeClr val="lt2"/>
          </a:solidFill>
          <a:ln cap="flat" cmpd="sng" w="3810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9" name="Google Shape;649;p38"/>
          <p:cNvSpPr/>
          <p:nvPr/>
        </p:nvSpPr>
        <p:spPr>
          <a:xfrm>
            <a:off x="3258425" y="4753913"/>
            <a:ext cx="528000" cy="509100"/>
          </a:xfrm>
          <a:prstGeom prst="ellipse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0" name="Google Shape;650;p38"/>
          <p:cNvSpPr/>
          <p:nvPr/>
        </p:nvSpPr>
        <p:spPr>
          <a:xfrm>
            <a:off x="5167600" y="3648613"/>
            <a:ext cx="528000" cy="509100"/>
          </a:xfrm>
          <a:prstGeom prst="ellipse">
            <a:avLst/>
          </a:prstGeom>
          <a:solidFill>
            <a:schemeClr val="lt2"/>
          </a:solidFill>
          <a:ln cap="flat" cmpd="sng" w="3810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1" name="Google Shape;651;p38"/>
          <p:cNvSpPr/>
          <p:nvPr/>
        </p:nvSpPr>
        <p:spPr>
          <a:xfrm>
            <a:off x="6930700" y="1734875"/>
            <a:ext cx="528000" cy="5091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2" name="Google Shape;652;p38"/>
          <p:cNvSpPr/>
          <p:nvPr/>
        </p:nvSpPr>
        <p:spPr>
          <a:xfrm>
            <a:off x="6801800" y="3274825"/>
            <a:ext cx="528000" cy="5091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53" name="Google Shape;65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6200" y="2681050"/>
            <a:ext cx="401700" cy="4017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654" name="Google Shape;654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25100" y="3702621"/>
            <a:ext cx="401700" cy="401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655" name="Google Shape;655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09725" y="4795775"/>
            <a:ext cx="425400" cy="425400"/>
          </a:xfrm>
          <a:prstGeom prst="ellipse">
            <a:avLst/>
          </a:prstGeom>
          <a:noFill/>
          <a:ln>
            <a:noFill/>
          </a:ln>
        </p:spPr>
      </p:pic>
      <p:cxnSp>
        <p:nvCxnSpPr>
          <p:cNvPr id="656" name="Google Shape;656;p38"/>
          <p:cNvCxnSpPr>
            <a:stCxn id="648" idx="1"/>
            <a:endCxn id="657" idx="5"/>
          </p:cNvCxnSpPr>
          <p:nvPr/>
        </p:nvCxnSpPr>
        <p:spPr>
          <a:xfrm rot="10800000">
            <a:off x="2992174" y="2363793"/>
            <a:ext cx="658200" cy="338100"/>
          </a:xfrm>
          <a:prstGeom prst="straightConnector1">
            <a:avLst/>
          </a:prstGeom>
          <a:noFill/>
          <a:ln cap="flat" cmpd="sng" w="38100">
            <a:solidFill>
              <a:srgbClr val="F1C23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58" name="Google Shape;658;p38"/>
          <p:cNvCxnSpPr>
            <a:stCxn id="659" idx="0"/>
            <a:endCxn id="648" idx="4"/>
          </p:cNvCxnSpPr>
          <p:nvPr/>
        </p:nvCxnSpPr>
        <p:spPr>
          <a:xfrm rot="10800000">
            <a:off x="3837000" y="3136513"/>
            <a:ext cx="311400" cy="512100"/>
          </a:xfrm>
          <a:prstGeom prst="straightConnector1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60" name="Google Shape;660;p38"/>
          <p:cNvCxnSpPr>
            <a:stCxn id="659" idx="6"/>
            <a:endCxn id="650" idx="2"/>
          </p:cNvCxnSpPr>
          <p:nvPr/>
        </p:nvCxnSpPr>
        <p:spPr>
          <a:xfrm>
            <a:off x="4412400" y="3903163"/>
            <a:ext cx="755100" cy="0"/>
          </a:xfrm>
          <a:prstGeom prst="straightConnector1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61" name="Google Shape;661;p38"/>
          <p:cNvCxnSpPr>
            <a:stCxn id="650" idx="7"/>
            <a:endCxn id="662" idx="3"/>
          </p:cNvCxnSpPr>
          <p:nvPr/>
        </p:nvCxnSpPr>
        <p:spPr>
          <a:xfrm flipH="1" rot="10800000">
            <a:off x="5618276" y="3237168"/>
            <a:ext cx="203700" cy="486000"/>
          </a:xfrm>
          <a:prstGeom prst="straightConnector1">
            <a:avLst/>
          </a:prstGeom>
          <a:noFill/>
          <a:ln cap="flat" cmpd="sng" w="38100">
            <a:solidFill>
              <a:srgbClr val="F1C23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63" name="Google Shape;663;p38"/>
          <p:cNvCxnSpPr>
            <a:stCxn id="662" idx="7"/>
            <a:endCxn id="651" idx="1"/>
          </p:cNvCxnSpPr>
          <p:nvPr/>
        </p:nvCxnSpPr>
        <p:spPr>
          <a:xfrm flipH="1" rot="10800000">
            <a:off x="6195426" y="1989493"/>
            <a:ext cx="735300" cy="8877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64" name="Google Shape;664;p38"/>
          <p:cNvCxnSpPr>
            <a:stCxn id="651" idx="2"/>
            <a:endCxn id="652" idx="0"/>
          </p:cNvCxnSpPr>
          <p:nvPr/>
        </p:nvCxnSpPr>
        <p:spPr>
          <a:xfrm flipH="1">
            <a:off x="7065700" y="2243975"/>
            <a:ext cx="129000" cy="10308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65" name="Google Shape;665;p38"/>
          <p:cNvCxnSpPr>
            <a:stCxn id="652" idx="1"/>
            <a:endCxn id="662" idx="5"/>
          </p:cNvCxnSpPr>
          <p:nvPr/>
        </p:nvCxnSpPr>
        <p:spPr>
          <a:xfrm rot="10800000">
            <a:off x="6195500" y="3237175"/>
            <a:ext cx="606300" cy="2922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57" name="Google Shape;657;p38"/>
          <p:cNvSpPr/>
          <p:nvPr/>
        </p:nvSpPr>
        <p:spPr>
          <a:xfrm>
            <a:off x="2541600" y="1929313"/>
            <a:ext cx="528000" cy="509100"/>
          </a:xfrm>
          <a:prstGeom prst="ellipse">
            <a:avLst/>
          </a:prstGeom>
          <a:solidFill>
            <a:schemeClr val="lt2"/>
          </a:solidFill>
          <a:ln cap="flat" cmpd="sng" w="3810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6" name="Google Shape;666;p38"/>
          <p:cNvSpPr/>
          <p:nvPr/>
        </p:nvSpPr>
        <p:spPr>
          <a:xfrm>
            <a:off x="587775" y="1989413"/>
            <a:ext cx="528000" cy="5091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7" name="Google Shape;667;p38"/>
          <p:cNvSpPr/>
          <p:nvPr/>
        </p:nvSpPr>
        <p:spPr>
          <a:xfrm>
            <a:off x="1091600" y="3274813"/>
            <a:ext cx="528000" cy="509100"/>
          </a:xfrm>
          <a:prstGeom prst="ellipse">
            <a:avLst/>
          </a:prstGeom>
          <a:solidFill>
            <a:schemeClr val="lt2"/>
          </a:solidFill>
          <a:ln cap="flat" cmpd="sng" w="3810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8" name="Google Shape;668;p38"/>
          <p:cNvSpPr/>
          <p:nvPr/>
        </p:nvSpPr>
        <p:spPr>
          <a:xfrm>
            <a:off x="370200" y="4620138"/>
            <a:ext cx="528000" cy="5091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9" name="Google Shape;669;p38"/>
          <p:cNvSpPr/>
          <p:nvPr/>
        </p:nvSpPr>
        <p:spPr>
          <a:xfrm>
            <a:off x="1619600" y="5790513"/>
            <a:ext cx="528000" cy="509100"/>
          </a:xfrm>
          <a:prstGeom prst="ellipse">
            <a:avLst/>
          </a:prstGeom>
          <a:solidFill>
            <a:schemeClr val="lt2"/>
          </a:solidFill>
          <a:ln cap="flat" cmpd="sng" w="3810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70" name="Google Shape;670;p38"/>
          <p:cNvCxnSpPr>
            <a:stCxn id="666" idx="6"/>
            <a:endCxn id="657" idx="2"/>
          </p:cNvCxnSpPr>
          <p:nvPr/>
        </p:nvCxnSpPr>
        <p:spPr>
          <a:xfrm flipH="1" rot="10800000">
            <a:off x="1115775" y="2183963"/>
            <a:ext cx="1425900" cy="600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71" name="Google Shape;671;p38"/>
          <p:cNvCxnSpPr>
            <a:stCxn id="666" idx="5"/>
            <a:endCxn id="667" idx="0"/>
          </p:cNvCxnSpPr>
          <p:nvPr/>
        </p:nvCxnSpPr>
        <p:spPr>
          <a:xfrm>
            <a:off x="1038451" y="2423957"/>
            <a:ext cx="317100" cy="8508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72" name="Google Shape;672;p38"/>
          <p:cNvCxnSpPr>
            <a:stCxn id="667" idx="6"/>
          </p:cNvCxnSpPr>
          <p:nvPr/>
        </p:nvCxnSpPr>
        <p:spPr>
          <a:xfrm>
            <a:off x="1619600" y="3529363"/>
            <a:ext cx="793200" cy="373800"/>
          </a:xfrm>
          <a:prstGeom prst="straightConnector1">
            <a:avLst/>
          </a:prstGeom>
          <a:noFill/>
          <a:ln cap="flat" cmpd="sng" w="38100">
            <a:solidFill>
              <a:srgbClr val="F1C23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73" name="Google Shape;673;p38"/>
          <p:cNvCxnSpPr>
            <a:stCxn id="674" idx="0"/>
            <a:endCxn id="657" idx="4"/>
          </p:cNvCxnSpPr>
          <p:nvPr/>
        </p:nvCxnSpPr>
        <p:spPr>
          <a:xfrm flipH="1" rot="10800000">
            <a:off x="2701650" y="2438413"/>
            <a:ext cx="104100" cy="1210200"/>
          </a:xfrm>
          <a:prstGeom prst="straightConnector1">
            <a:avLst/>
          </a:prstGeom>
          <a:noFill/>
          <a:ln cap="flat" cmpd="sng" w="38100">
            <a:solidFill>
              <a:srgbClr val="F1C23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75" name="Google Shape;675;p38"/>
          <p:cNvCxnSpPr>
            <a:stCxn id="674" idx="6"/>
            <a:endCxn id="659" idx="2"/>
          </p:cNvCxnSpPr>
          <p:nvPr/>
        </p:nvCxnSpPr>
        <p:spPr>
          <a:xfrm>
            <a:off x="2965650" y="3903163"/>
            <a:ext cx="918900" cy="0"/>
          </a:xfrm>
          <a:prstGeom prst="straightConnector1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76" name="Google Shape;676;p38"/>
          <p:cNvCxnSpPr>
            <a:stCxn id="649" idx="1"/>
            <a:endCxn id="674" idx="5"/>
          </p:cNvCxnSpPr>
          <p:nvPr/>
        </p:nvCxnSpPr>
        <p:spPr>
          <a:xfrm rot="10800000">
            <a:off x="2888449" y="4083268"/>
            <a:ext cx="447300" cy="745200"/>
          </a:xfrm>
          <a:prstGeom prst="straightConnector1">
            <a:avLst/>
          </a:prstGeom>
          <a:noFill/>
          <a:ln cap="flat" cmpd="sng" w="38100">
            <a:solidFill>
              <a:srgbClr val="F1C23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74" name="Google Shape;674;p38"/>
          <p:cNvSpPr/>
          <p:nvPr/>
        </p:nvSpPr>
        <p:spPr>
          <a:xfrm>
            <a:off x="2437650" y="3648613"/>
            <a:ext cx="528000" cy="509100"/>
          </a:xfrm>
          <a:prstGeom prst="ellipse">
            <a:avLst/>
          </a:prstGeom>
          <a:solidFill>
            <a:schemeClr val="lt2"/>
          </a:solidFill>
          <a:ln cap="flat" cmpd="sng" w="3810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77" name="Google Shape;677;p38"/>
          <p:cNvCxnSpPr>
            <a:stCxn id="667" idx="4"/>
            <a:endCxn id="668" idx="7"/>
          </p:cNvCxnSpPr>
          <p:nvPr/>
        </p:nvCxnSpPr>
        <p:spPr>
          <a:xfrm flipH="1">
            <a:off x="821000" y="3783913"/>
            <a:ext cx="534600" cy="9108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78" name="Google Shape;678;p38"/>
          <p:cNvCxnSpPr>
            <a:stCxn id="669" idx="0"/>
            <a:endCxn id="674" idx="3"/>
          </p:cNvCxnSpPr>
          <p:nvPr/>
        </p:nvCxnSpPr>
        <p:spPr>
          <a:xfrm flipH="1" rot="10800000">
            <a:off x="1883600" y="4083213"/>
            <a:ext cx="631500" cy="1707300"/>
          </a:xfrm>
          <a:prstGeom prst="straightConnector1">
            <a:avLst/>
          </a:prstGeom>
          <a:noFill/>
          <a:ln cap="flat" cmpd="sng" w="38100">
            <a:solidFill>
              <a:srgbClr val="F1C23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79" name="Google Shape;679;p38"/>
          <p:cNvCxnSpPr>
            <a:stCxn id="669" idx="6"/>
            <a:endCxn id="655" idx="3"/>
          </p:cNvCxnSpPr>
          <p:nvPr/>
        </p:nvCxnSpPr>
        <p:spPr>
          <a:xfrm flipH="1" rot="10800000">
            <a:off x="2147600" y="5158863"/>
            <a:ext cx="1224300" cy="8862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80" name="Google Shape;680;p38"/>
          <p:cNvCxnSpPr>
            <a:stCxn id="668" idx="5"/>
            <a:endCxn id="669" idx="1"/>
          </p:cNvCxnSpPr>
          <p:nvPr/>
        </p:nvCxnSpPr>
        <p:spPr>
          <a:xfrm>
            <a:off x="820876" y="5054682"/>
            <a:ext cx="876000" cy="8103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81" name="Google Shape;681;p38"/>
          <p:cNvSpPr/>
          <p:nvPr/>
        </p:nvSpPr>
        <p:spPr>
          <a:xfrm>
            <a:off x="8443450" y="2243963"/>
            <a:ext cx="528000" cy="5091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82" name="Google Shape;682;p38"/>
          <p:cNvCxnSpPr>
            <a:stCxn id="651" idx="3"/>
            <a:endCxn id="681" idx="1"/>
          </p:cNvCxnSpPr>
          <p:nvPr/>
        </p:nvCxnSpPr>
        <p:spPr>
          <a:xfrm>
            <a:off x="7458700" y="1989425"/>
            <a:ext cx="1062000" cy="3291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83" name="Google Shape;683;p38"/>
          <p:cNvSpPr/>
          <p:nvPr/>
        </p:nvSpPr>
        <p:spPr>
          <a:xfrm>
            <a:off x="8122925" y="3761338"/>
            <a:ext cx="528000" cy="5091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4" name="Google Shape;684;p38"/>
          <p:cNvSpPr/>
          <p:nvPr/>
        </p:nvSpPr>
        <p:spPr>
          <a:xfrm>
            <a:off x="8971450" y="4858063"/>
            <a:ext cx="528000" cy="5091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5" name="Google Shape;685;p38"/>
          <p:cNvSpPr/>
          <p:nvPr/>
        </p:nvSpPr>
        <p:spPr>
          <a:xfrm>
            <a:off x="9900750" y="3274813"/>
            <a:ext cx="528000" cy="5091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6" name="Google Shape;686;p38"/>
          <p:cNvSpPr/>
          <p:nvPr/>
        </p:nvSpPr>
        <p:spPr>
          <a:xfrm>
            <a:off x="9900750" y="1674863"/>
            <a:ext cx="528000" cy="5091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7" name="Google Shape;687;p38"/>
          <p:cNvSpPr/>
          <p:nvPr/>
        </p:nvSpPr>
        <p:spPr>
          <a:xfrm>
            <a:off x="11071150" y="608313"/>
            <a:ext cx="528000" cy="5091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8" name="Google Shape;688;p38"/>
          <p:cNvSpPr/>
          <p:nvPr/>
        </p:nvSpPr>
        <p:spPr>
          <a:xfrm>
            <a:off x="10825800" y="5054663"/>
            <a:ext cx="528000" cy="5091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89" name="Google Shape;689;p38"/>
          <p:cNvCxnSpPr>
            <a:stCxn id="681" idx="4"/>
            <a:endCxn id="683" idx="0"/>
          </p:cNvCxnSpPr>
          <p:nvPr/>
        </p:nvCxnSpPr>
        <p:spPr>
          <a:xfrm flipH="1">
            <a:off x="8387050" y="2753063"/>
            <a:ext cx="320400" cy="10083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90" name="Google Shape;690;p38"/>
          <p:cNvCxnSpPr>
            <a:stCxn id="683" idx="5"/>
            <a:endCxn id="684" idx="1"/>
          </p:cNvCxnSpPr>
          <p:nvPr/>
        </p:nvCxnSpPr>
        <p:spPr>
          <a:xfrm>
            <a:off x="8573601" y="4195882"/>
            <a:ext cx="475200" cy="7368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91" name="Google Shape;691;p38"/>
          <p:cNvCxnSpPr>
            <a:stCxn id="652" idx="3"/>
            <a:endCxn id="683" idx="2"/>
          </p:cNvCxnSpPr>
          <p:nvPr/>
        </p:nvCxnSpPr>
        <p:spPr>
          <a:xfrm>
            <a:off x="7329800" y="3529375"/>
            <a:ext cx="793200" cy="4866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92" name="Google Shape;692;p38"/>
          <p:cNvCxnSpPr>
            <a:stCxn id="683" idx="3"/>
            <a:endCxn id="693" idx="6"/>
          </p:cNvCxnSpPr>
          <p:nvPr/>
        </p:nvCxnSpPr>
        <p:spPr>
          <a:xfrm flipH="1">
            <a:off x="6536749" y="4195882"/>
            <a:ext cx="1663500" cy="4821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94" name="Google Shape;694;p38"/>
          <p:cNvCxnSpPr>
            <a:stCxn id="652" idx="2"/>
          </p:cNvCxnSpPr>
          <p:nvPr/>
        </p:nvCxnSpPr>
        <p:spPr>
          <a:xfrm flipH="1">
            <a:off x="6450800" y="3783925"/>
            <a:ext cx="615000" cy="7950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93" name="Google Shape;693;p38"/>
          <p:cNvSpPr/>
          <p:nvPr/>
        </p:nvSpPr>
        <p:spPr>
          <a:xfrm>
            <a:off x="6008600" y="4423563"/>
            <a:ext cx="528000" cy="509100"/>
          </a:xfrm>
          <a:prstGeom prst="ellipse">
            <a:avLst/>
          </a:prstGeom>
          <a:solidFill>
            <a:schemeClr val="lt2"/>
          </a:solidFill>
          <a:ln cap="flat" cmpd="sng" w="3810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95" name="Google Shape;695;p38"/>
          <p:cNvCxnSpPr>
            <a:stCxn id="693" idx="1"/>
            <a:endCxn id="650" idx="5"/>
          </p:cNvCxnSpPr>
          <p:nvPr/>
        </p:nvCxnSpPr>
        <p:spPr>
          <a:xfrm rot="10800000">
            <a:off x="5618224" y="4083218"/>
            <a:ext cx="467700" cy="414900"/>
          </a:xfrm>
          <a:prstGeom prst="straightConnector1">
            <a:avLst/>
          </a:prstGeom>
          <a:noFill/>
          <a:ln cap="flat" cmpd="sng" w="38100">
            <a:solidFill>
              <a:srgbClr val="F1C23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62" name="Google Shape;662;p38"/>
          <p:cNvSpPr/>
          <p:nvPr/>
        </p:nvSpPr>
        <p:spPr>
          <a:xfrm>
            <a:off x="5744750" y="2802638"/>
            <a:ext cx="528000" cy="509100"/>
          </a:xfrm>
          <a:prstGeom prst="ellipse">
            <a:avLst/>
          </a:prstGeom>
          <a:solidFill>
            <a:schemeClr val="lt2"/>
          </a:solidFill>
          <a:ln cap="flat" cmpd="sng" w="3810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96" name="Google Shape;696;p38"/>
          <p:cNvCxnSpPr>
            <a:stCxn id="681" idx="7"/>
            <a:endCxn id="686" idx="2"/>
          </p:cNvCxnSpPr>
          <p:nvPr/>
        </p:nvCxnSpPr>
        <p:spPr>
          <a:xfrm flipH="1" rot="10800000">
            <a:off x="8894126" y="1929418"/>
            <a:ext cx="1006500" cy="3891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97" name="Google Shape;697;p38"/>
          <p:cNvCxnSpPr>
            <a:stCxn id="686" idx="7"/>
            <a:endCxn id="687" idx="3"/>
          </p:cNvCxnSpPr>
          <p:nvPr/>
        </p:nvCxnSpPr>
        <p:spPr>
          <a:xfrm flipH="1" rot="10800000">
            <a:off x="10351426" y="1042918"/>
            <a:ext cx="797100" cy="7065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98" name="Google Shape;698;p38"/>
          <p:cNvCxnSpPr>
            <a:stCxn id="686" idx="4"/>
            <a:endCxn id="685" idx="0"/>
          </p:cNvCxnSpPr>
          <p:nvPr/>
        </p:nvCxnSpPr>
        <p:spPr>
          <a:xfrm>
            <a:off x="10164750" y="2183963"/>
            <a:ext cx="0" cy="10908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99" name="Google Shape;699;p38"/>
          <p:cNvCxnSpPr>
            <a:stCxn id="685" idx="2"/>
            <a:endCxn id="683" idx="6"/>
          </p:cNvCxnSpPr>
          <p:nvPr/>
        </p:nvCxnSpPr>
        <p:spPr>
          <a:xfrm flipH="1">
            <a:off x="8650950" y="3529363"/>
            <a:ext cx="1249800" cy="4866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00" name="Google Shape;700;p38"/>
          <p:cNvCxnSpPr>
            <a:stCxn id="685" idx="5"/>
            <a:endCxn id="688" idx="0"/>
          </p:cNvCxnSpPr>
          <p:nvPr/>
        </p:nvCxnSpPr>
        <p:spPr>
          <a:xfrm>
            <a:off x="10351426" y="3709357"/>
            <a:ext cx="738300" cy="13452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701" name="Google Shape;701;p38"/>
          <p:cNvGrpSpPr/>
          <p:nvPr/>
        </p:nvGrpSpPr>
        <p:grpSpPr>
          <a:xfrm>
            <a:off x="3884400" y="3648613"/>
            <a:ext cx="528000" cy="509100"/>
            <a:chOff x="3884400" y="3648613"/>
            <a:chExt cx="528000" cy="509100"/>
          </a:xfrm>
        </p:grpSpPr>
        <p:sp>
          <p:nvSpPr>
            <p:cNvPr id="659" name="Google Shape;659;p38"/>
            <p:cNvSpPr/>
            <p:nvPr/>
          </p:nvSpPr>
          <p:spPr>
            <a:xfrm>
              <a:off x="3884400" y="3648613"/>
              <a:ext cx="528000" cy="509100"/>
            </a:xfrm>
            <a:prstGeom prst="ellipse">
              <a:avLst/>
            </a:prstGeom>
            <a:solidFill>
              <a:schemeClr val="lt2"/>
            </a:solidFill>
            <a:ln cap="flat" cmpd="sng" w="38100">
              <a:solidFill>
                <a:srgbClr val="CC412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702" name="Google Shape;702;p3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947541" y="3702615"/>
              <a:ext cx="401700" cy="401100"/>
            </a:xfrm>
            <a:prstGeom prst="ellipse">
              <a:avLst/>
            </a:prstGeom>
            <a:noFill/>
            <a:ln>
              <a:noFill/>
            </a:ln>
          </p:spPr>
        </p:pic>
      </p:grpSp>
      <p:sp>
        <p:nvSpPr>
          <p:cNvPr id="703" name="Google Shape;703;p38"/>
          <p:cNvSpPr/>
          <p:nvPr/>
        </p:nvSpPr>
        <p:spPr>
          <a:xfrm>
            <a:off x="6750" y="3136525"/>
            <a:ext cx="12178500" cy="3721500"/>
          </a:xfrm>
          <a:prstGeom prst="rect">
            <a:avLst/>
          </a:prstGeom>
          <a:solidFill>
            <a:srgbClr val="2F2F2F">
              <a:alpha val="970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4" name="Google Shape;704;p38"/>
          <p:cNvSpPr txBox="1"/>
          <p:nvPr>
            <p:ph idx="1" type="body"/>
          </p:nvPr>
        </p:nvSpPr>
        <p:spPr>
          <a:xfrm>
            <a:off x="1714263" y="3648625"/>
            <a:ext cx="9657000" cy="226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GB" sz="2400">
                <a:solidFill>
                  <a:schemeClr val="accent1"/>
                </a:solidFill>
              </a:rPr>
              <a:t>Can Graph Databases assist Contact Tracing?</a:t>
            </a:r>
            <a:endParaRPr b="1" sz="2400">
              <a:solidFill>
                <a:schemeClr val="accent1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b="1" lang="en-GB" sz="2000"/>
              <a:t>Contact Tracing is the search for events when people meet</a:t>
            </a:r>
            <a:endParaRPr b="1" sz="2000"/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GB" sz="2000"/>
              <a:t>People are interconnected through encounters like a social network.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b="1" lang="en-GB" sz="2000"/>
              <a:t>SPARQL Path Search Capabilities</a:t>
            </a:r>
            <a:endParaRPr b="1" sz="2000"/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GB" sz="2000"/>
              <a:t>Calculates potential risk encounters in a single SPARQL query.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b="1" lang="en-GB" sz="2000"/>
              <a:t>High scalability</a:t>
            </a:r>
            <a:endParaRPr b="1" sz="2000"/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GB" sz="2000"/>
              <a:t>Optimized for processing relations in large networks of data.</a:t>
            </a:r>
            <a:endParaRPr sz="20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39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en-GB" sz="1800">
                <a:solidFill>
                  <a:srgbClr val="B7B7B7"/>
                </a:solidFill>
              </a:rPr>
              <a:t>COVID-19 TRACKER USE CASE</a:t>
            </a:r>
            <a:endParaRPr b="0" sz="1800">
              <a:solidFill>
                <a:srgbClr val="B7B7B7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lt1"/>
                </a:solidFill>
              </a:rPr>
              <a:t>Graph DB Benefits</a:t>
            </a:r>
            <a:endParaRPr b="0" sz="1800">
              <a:solidFill>
                <a:schemeClr val="lt1"/>
              </a:solidFill>
              <a:latin typeface="Hind Madurai Light"/>
              <a:ea typeface="Hind Madurai Light"/>
              <a:cs typeface="Hind Madurai Light"/>
              <a:sym typeface="Hind Madurai Light"/>
            </a:endParaRPr>
          </a:p>
        </p:txBody>
      </p:sp>
      <p:sp>
        <p:nvSpPr>
          <p:cNvPr id="710" name="Google Shape;710;p39"/>
          <p:cNvSpPr/>
          <p:nvPr/>
        </p:nvSpPr>
        <p:spPr>
          <a:xfrm>
            <a:off x="3573050" y="2627338"/>
            <a:ext cx="528000" cy="509100"/>
          </a:xfrm>
          <a:prstGeom prst="ellipse">
            <a:avLst/>
          </a:prstGeom>
          <a:solidFill>
            <a:schemeClr val="lt2"/>
          </a:solidFill>
          <a:ln cap="flat" cmpd="sng" w="3810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1" name="Google Shape;711;p39"/>
          <p:cNvSpPr/>
          <p:nvPr/>
        </p:nvSpPr>
        <p:spPr>
          <a:xfrm>
            <a:off x="3258425" y="4753913"/>
            <a:ext cx="528000" cy="509100"/>
          </a:xfrm>
          <a:prstGeom prst="ellipse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2" name="Google Shape;712;p39"/>
          <p:cNvSpPr/>
          <p:nvPr/>
        </p:nvSpPr>
        <p:spPr>
          <a:xfrm>
            <a:off x="5167600" y="3648613"/>
            <a:ext cx="528000" cy="509100"/>
          </a:xfrm>
          <a:prstGeom prst="ellipse">
            <a:avLst/>
          </a:prstGeom>
          <a:solidFill>
            <a:schemeClr val="lt2"/>
          </a:solidFill>
          <a:ln cap="flat" cmpd="sng" w="3810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3" name="Google Shape;713;p39"/>
          <p:cNvSpPr/>
          <p:nvPr/>
        </p:nvSpPr>
        <p:spPr>
          <a:xfrm>
            <a:off x="6930700" y="1734875"/>
            <a:ext cx="528000" cy="5091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4" name="Google Shape;714;p39"/>
          <p:cNvSpPr/>
          <p:nvPr/>
        </p:nvSpPr>
        <p:spPr>
          <a:xfrm>
            <a:off x="6801800" y="3274825"/>
            <a:ext cx="528000" cy="5091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15" name="Google Shape;71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6200" y="2681050"/>
            <a:ext cx="401700" cy="4017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16" name="Google Shape;716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25100" y="3702621"/>
            <a:ext cx="401700" cy="401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17" name="Google Shape;717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09725" y="4795775"/>
            <a:ext cx="425400" cy="425400"/>
          </a:xfrm>
          <a:prstGeom prst="ellipse">
            <a:avLst/>
          </a:prstGeom>
          <a:noFill/>
          <a:ln>
            <a:noFill/>
          </a:ln>
        </p:spPr>
      </p:pic>
      <p:cxnSp>
        <p:nvCxnSpPr>
          <p:cNvPr id="718" name="Google Shape;718;p39"/>
          <p:cNvCxnSpPr>
            <a:stCxn id="710" idx="1"/>
            <a:endCxn id="719" idx="5"/>
          </p:cNvCxnSpPr>
          <p:nvPr/>
        </p:nvCxnSpPr>
        <p:spPr>
          <a:xfrm rot="10800000">
            <a:off x="2992174" y="2363793"/>
            <a:ext cx="658200" cy="338100"/>
          </a:xfrm>
          <a:prstGeom prst="straightConnector1">
            <a:avLst/>
          </a:prstGeom>
          <a:noFill/>
          <a:ln cap="flat" cmpd="sng" w="38100">
            <a:solidFill>
              <a:srgbClr val="F1C23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20" name="Google Shape;720;p39"/>
          <p:cNvCxnSpPr>
            <a:stCxn id="721" idx="0"/>
            <a:endCxn id="710" idx="4"/>
          </p:cNvCxnSpPr>
          <p:nvPr/>
        </p:nvCxnSpPr>
        <p:spPr>
          <a:xfrm rot="10800000">
            <a:off x="3837000" y="3136513"/>
            <a:ext cx="311400" cy="512100"/>
          </a:xfrm>
          <a:prstGeom prst="straightConnector1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22" name="Google Shape;722;p39"/>
          <p:cNvCxnSpPr>
            <a:stCxn id="721" idx="6"/>
            <a:endCxn id="712" idx="2"/>
          </p:cNvCxnSpPr>
          <p:nvPr/>
        </p:nvCxnSpPr>
        <p:spPr>
          <a:xfrm>
            <a:off x="4412400" y="3903163"/>
            <a:ext cx="755100" cy="0"/>
          </a:xfrm>
          <a:prstGeom prst="straightConnector1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23" name="Google Shape;723;p39"/>
          <p:cNvCxnSpPr>
            <a:stCxn id="712" idx="7"/>
            <a:endCxn id="724" idx="3"/>
          </p:cNvCxnSpPr>
          <p:nvPr/>
        </p:nvCxnSpPr>
        <p:spPr>
          <a:xfrm flipH="1" rot="10800000">
            <a:off x="5618276" y="3237168"/>
            <a:ext cx="203700" cy="486000"/>
          </a:xfrm>
          <a:prstGeom prst="straightConnector1">
            <a:avLst/>
          </a:prstGeom>
          <a:noFill/>
          <a:ln cap="flat" cmpd="sng" w="38100">
            <a:solidFill>
              <a:srgbClr val="F1C23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25" name="Google Shape;725;p39"/>
          <p:cNvCxnSpPr>
            <a:stCxn id="724" idx="7"/>
            <a:endCxn id="713" idx="1"/>
          </p:cNvCxnSpPr>
          <p:nvPr/>
        </p:nvCxnSpPr>
        <p:spPr>
          <a:xfrm flipH="1" rot="10800000">
            <a:off x="6195426" y="1989493"/>
            <a:ext cx="735300" cy="8877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26" name="Google Shape;726;p39"/>
          <p:cNvCxnSpPr>
            <a:stCxn id="713" idx="2"/>
            <a:endCxn id="714" idx="0"/>
          </p:cNvCxnSpPr>
          <p:nvPr/>
        </p:nvCxnSpPr>
        <p:spPr>
          <a:xfrm flipH="1">
            <a:off x="7065700" y="2243975"/>
            <a:ext cx="129000" cy="10308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27" name="Google Shape;727;p39"/>
          <p:cNvCxnSpPr>
            <a:stCxn id="714" idx="1"/>
            <a:endCxn id="724" idx="5"/>
          </p:cNvCxnSpPr>
          <p:nvPr/>
        </p:nvCxnSpPr>
        <p:spPr>
          <a:xfrm rot="10800000">
            <a:off x="6195500" y="3237175"/>
            <a:ext cx="606300" cy="2922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19" name="Google Shape;719;p39"/>
          <p:cNvSpPr/>
          <p:nvPr/>
        </p:nvSpPr>
        <p:spPr>
          <a:xfrm>
            <a:off x="2541600" y="1929313"/>
            <a:ext cx="528000" cy="509100"/>
          </a:xfrm>
          <a:prstGeom prst="ellipse">
            <a:avLst/>
          </a:prstGeom>
          <a:solidFill>
            <a:schemeClr val="lt2"/>
          </a:solidFill>
          <a:ln cap="flat" cmpd="sng" w="3810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8" name="Google Shape;728;p39"/>
          <p:cNvSpPr/>
          <p:nvPr/>
        </p:nvSpPr>
        <p:spPr>
          <a:xfrm>
            <a:off x="587775" y="1989413"/>
            <a:ext cx="528000" cy="5091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9" name="Google Shape;729;p39"/>
          <p:cNvSpPr/>
          <p:nvPr/>
        </p:nvSpPr>
        <p:spPr>
          <a:xfrm>
            <a:off x="1091600" y="3274813"/>
            <a:ext cx="528000" cy="509100"/>
          </a:xfrm>
          <a:prstGeom prst="ellipse">
            <a:avLst/>
          </a:prstGeom>
          <a:solidFill>
            <a:schemeClr val="lt2"/>
          </a:solidFill>
          <a:ln cap="flat" cmpd="sng" w="3810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0" name="Google Shape;730;p39"/>
          <p:cNvSpPr/>
          <p:nvPr/>
        </p:nvSpPr>
        <p:spPr>
          <a:xfrm>
            <a:off x="370200" y="4620138"/>
            <a:ext cx="528000" cy="5091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1" name="Google Shape;731;p39"/>
          <p:cNvSpPr/>
          <p:nvPr/>
        </p:nvSpPr>
        <p:spPr>
          <a:xfrm>
            <a:off x="1619600" y="5790513"/>
            <a:ext cx="528000" cy="509100"/>
          </a:xfrm>
          <a:prstGeom prst="ellipse">
            <a:avLst/>
          </a:prstGeom>
          <a:solidFill>
            <a:schemeClr val="lt2"/>
          </a:solidFill>
          <a:ln cap="flat" cmpd="sng" w="3810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32" name="Google Shape;732;p39"/>
          <p:cNvCxnSpPr>
            <a:stCxn id="728" idx="6"/>
            <a:endCxn id="719" idx="2"/>
          </p:cNvCxnSpPr>
          <p:nvPr/>
        </p:nvCxnSpPr>
        <p:spPr>
          <a:xfrm flipH="1" rot="10800000">
            <a:off x="1115775" y="2183963"/>
            <a:ext cx="1425900" cy="600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33" name="Google Shape;733;p39"/>
          <p:cNvCxnSpPr>
            <a:stCxn id="728" idx="5"/>
            <a:endCxn id="729" idx="0"/>
          </p:cNvCxnSpPr>
          <p:nvPr/>
        </p:nvCxnSpPr>
        <p:spPr>
          <a:xfrm>
            <a:off x="1038451" y="2423957"/>
            <a:ext cx="317100" cy="8508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34" name="Google Shape;734;p39"/>
          <p:cNvCxnSpPr>
            <a:stCxn id="729" idx="6"/>
          </p:cNvCxnSpPr>
          <p:nvPr/>
        </p:nvCxnSpPr>
        <p:spPr>
          <a:xfrm>
            <a:off x="1619600" y="3529363"/>
            <a:ext cx="793200" cy="373800"/>
          </a:xfrm>
          <a:prstGeom prst="straightConnector1">
            <a:avLst/>
          </a:prstGeom>
          <a:noFill/>
          <a:ln cap="flat" cmpd="sng" w="38100">
            <a:solidFill>
              <a:srgbClr val="F1C23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35" name="Google Shape;735;p39"/>
          <p:cNvCxnSpPr>
            <a:stCxn id="736" idx="0"/>
            <a:endCxn id="719" idx="4"/>
          </p:cNvCxnSpPr>
          <p:nvPr/>
        </p:nvCxnSpPr>
        <p:spPr>
          <a:xfrm flipH="1" rot="10800000">
            <a:off x="2701650" y="2438413"/>
            <a:ext cx="104100" cy="1210200"/>
          </a:xfrm>
          <a:prstGeom prst="straightConnector1">
            <a:avLst/>
          </a:prstGeom>
          <a:noFill/>
          <a:ln cap="flat" cmpd="sng" w="38100">
            <a:solidFill>
              <a:srgbClr val="F1C23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37" name="Google Shape;737;p39"/>
          <p:cNvCxnSpPr>
            <a:stCxn id="736" idx="6"/>
            <a:endCxn id="721" idx="2"/>
          </p:cNvCxnSpPr>
          <p:nvPr/>
        </p:nvCxnSpPr>
        <p:spPr>
          <a:xfrm>
            <a:off x="2965650" y="3903163"/>
            <a:ext cx="918900" cy="0"/>
          </a:xfrm>
          <a:prstGeom prst="straightConnector1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38" name="Google Shape;738;p39"/>
          <p:cNvCxnSpPr>
            <a:stCxn id="711" idx="1"/>
            <a:endCxn id="736" idx="5"/>
          </p:cNvCxnSpPr>
          <p:nvPr/>
        </p:nvCxnSpPr>
        <p:spPr>
          <a:xfrm rot="10800000">
            <a:off x="2888449" y="4083268"/>
            <a:ext cx="447300" cy="745200"/>
          </a:xfrm>
          <a:prstGeom prst="straightConnector1">
            <a:avLst/>
          </a:prstGeom>
          <a:noFill/>
          <a:ln cap="flat" cmpd="sng" w="38100">
            <a:solidFill>
              <a:srgbClr val="F1C23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36" name="Google Shape;736;p39"/>
          <p:cNvSpPr/>
          <p:nvPr/>
        </p:nvSpPr>
        <p:spPr>
          <a:xfrm>
            <a:off x="2437650" y="3648613"/>
            <a:ext cx="528000" cy="509100"/>
          </a:xfrm>
          <a:prstGeom prst="ellipse">
            <a:avLst/>
          </a:prstGeom>
          <a:solidFill>
            <a:schemeClr val="lt2"/>
          </a:solidFill>
          <a:ln cap="flat" cmpd="sng" w="3810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39" name="Google Shape;739;p39"/>
          <p:cNvCxnSpPr>
            <a:stCxn id="729" idx="4"/>
            <a:endCxn id="730" idx="7"/>
          </p:cNvCxnSpPr>
          <p:nvPr/>
        </p:nvCxnSpPr>
        <p:spPr>
          <a:xfrm flipH="1">
            <a:off x="821000" y="3783913"/>
            <a:ext cx="534600" cy="9108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40" name="Google Shape;740;p39"/>
          <p:cNvCxnSpPr>
            <a:stCxn id="731" idx="0"/>
            <a:endCxn id="736" idx="3"/>
          </p:cNvCxnSpPr>
          <p:nvPr/>
        </p:nvCxnSpPr>
        <p:spPr>
          <a:xfrm flipH="1" rot="10800000">
            <a:off x="1883600" y="4083213"/>
            <a:ext cx="631500" cy="1707300"/>
          </a:xfrm>
          <a:prstGeom prst="straightConnector1">
            <a:avLst/>
          </a:prstGeom>
          <a:noFill/>
          <a:ln cap="flat" cmpd="sng" w="38100">
            <a:solidFill>
              <a:srgbClr val="F1C23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41" name="Google Shape;741;p39"/>
          <p:cNvCxnSpPr>
            <a:stCxn id="731" idx="6"/>
            <a:endCxn id="717" idx="3"/>
          </p:cNvCxnSpPr>
          <p:nvPr/>
        </p:nvCxnSpPr>
        <p:spPr>
          <a:xfrm flipH="1" rot="10800000">
            <a:off x="2147600" y="5158863"/>
            <a:ext cx="1224300" cy="8862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42" name="Google Shape;742;p39"/>
          <p:cNvCxnSpPr>
            <a:stCxn id="730" idx="5"/>
            <a:endCxn id="731" idx="1"/>
          </p:cNvCxnSpPr>
          <p:nvPr/>
        </p:nvCxnSpPr>
        <p:spPr>
          <a:xfrm>
            <a:off x="820876" y="5054682"/>
            <a:ext cx="876000" cy="8103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43" name="Google Shape;743;p39"/>
          <p:cNvSpPr/>
          <p:nvPr/>
        </p:nvSpPr>
        <p:spPr>
          <a:xfrm>
            <a:off x="8443450" y="2243963"/>
            <a:ext cx="528000" cy="5091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44" name="Google Shape;744;p39"/>
          <p:cNvCxnSpPr>
            <a:stCxn id="713" idx="3"/>
            <a:endCxn id="743" idx="1"/>
          </p:cNvCxnSpPr>
          <p:nvPr/>
        </p:nvCxnSpPr>
        <p:spPr>
          <a:xfrm>
            <a:off x="7458700" y="1989425"/>
            <a:ext cx="1062000" cy="3291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45" name="Google Shape;745;p39"/>
          <p:cNvSpPr/>
          <p:nvPr/>
        </p:nvSpPr>
        <p:spPr>
          <a:xfrm>
            <a:off x="8122925" y="3761338"/>
            <a:ext cx="528000" cy="5091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6" name="Google Shape;746;p39"/>
          <p:cNvSpPr/>
          <p:nvPr/>
        </p:nvSpPr>
        <p:spPr>
          <a:xfrm>
            <a:off x="8971450" y="4858063"/>
            <a:ext cx="528000" cy="5091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7" name="Google Shape;747;p39"/>
          <p:cNvSpPr/>
          <p:nvPr/>
        </p:nvSpPr>
        <p:spPr>
          <a:xfrm>
            <a:off x="9900750" y="3274813"/>
            <a:ext cx="528000" cy="5091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8" name="Google Shape;748;p39"/>
          <p:cNvSpPr/>
          <p:nvPr/>
        </p:nvSpPr>
        <p:spPr>
          <a:xfrm>
            <a:off x="9900750" y="1674863"/>
            <a:ext cx="528000" cy="5091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9" name="Google Shape;749;p39"/>
          <p:cNvSpPr/>
          <p:nvPr/>
        </p:nvSpPr>
        <p:spPr>
          <a:xfrm>
            <a:off x="11071150" y="608313"/>
            <a:ext cx="528000" cy="5091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0" name="Google Shape;750;p39"/>
          <p:cNvSpPr/>
          <p:nvPr/>
        </p:nvSpPr>
        <p:spPr>
          <a:xfrm>
            <a:off x="10825800" y="5054663"/>
            <a:ext cx="528000" cy="5091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51" name="Google Shape;751;p39"/>
          <p:cNvCxnSpPr>
            <a:stCxn id="743" idx="4"/>
            <a:endCxn id="745" idx="0"/>
          </p:cNvCxnSpPr>
          <p:nvPr/>
        </p:nvCxnSpPr>
        <p:spPr>
          <a:xfrm flipH="1">
            <a:off x="8387050" y="2753063"/>
            <a:ext cx="320400" cy="10083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52" name="Google Shape;752;p39"/>
          <p:cNvCxnSpPr>
            <a:stCxn id="745" idx="5"/>
            <a:endCxn id="746" idx="1"/>
          </p:cNvCxnSpPr>
          <p:nvPr/>
        </p:nvCxnSpPr>
        <p:spPr>
          <a:xfrm>
            <a:off x="8573601" y="4195882"/>
            <a:ext cx="475200" cy="7368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53" name="Google Shape;753;p39"/>
          <p:cNvCxnSpPr>
            <a:stCxn id="714" idx="3"/>
            <a:endCxn id="745" idx="2"/>
          </p:cNvCxnSpPr>
          <p:nvPr/>
        </p:nvCxnSpPr>
        <p:spPr>
          <a:xfrm>
            <a:off x="7329800" y="3529375"/>
            <a:ext cx="793200" cy="4866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54" name="Google Shape;754;p39"/>
          <p:cNvCxnSpPr>
            <a:stCxn id="745" idx="3"/>
            <a:endCxn id="755" idx="6"/>
          </p:cNvCxnSpPr>
          <p:nvPr/>
        </p:nvCxnSpPr>
        <p:spPr>
          <a:xfrm flipH="1">
            <a:off x="6536749" y="4195882"/>
            <a:ext cx="1663500" cy="4821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56" name="Google Shape;756;p39"/>
          <p:cNvCxnSpPr>
            <a:stCxn id="714" idx="2"/>
          </p:cNvCxnSpPr>
          <p:nvPr/>
        </p:nvCxnSpPr>
        <p:spPr>
          <a:xfrm flipH="1">
            <a:off x="6450800" y="3783925"/>
            <a:ext cx="615000" cy="7950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55" name="Google Shape;755;p39"/>
          <p:cNvSpPr/>
          <p:nvPr/>
        </p:nvSpPr>
        <p:spPr>
          <a:xfrm>
            <a:off x="6008600" y="4423563"/>
            <a:ext cx="528000" cy="509100"/>
          </a:xfrm>
          <a:prstGeom prst="ellipse">
            <a:avLst/>
          </a:prstGeom>
          <a:solidFill>
            <a:schemeClr val="lt2"/>
          </a:solidFill>
          <a:ln cap="flat" cmpd="sng" w="3810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57" name="Google Shape;757;p39"/>
          <p:cNvCxnSpPr>
            <a:stCxn id="755" idx="1"/>
            <a:endCxn id="712" idx="5"/>
          </p:cNvCxnSpPr>
          <p:nvPr/>
        </p:nvCxnSpPr>
        <p:spPr>
          <a:xfrm rot="10800000">
            <a:off x="5618224" y="4083218"/>
            <a:ext cx="467700" cy="414900"/>
          </a:xfrm>
          <a:prstGeom prst="straightConnector1">
            <a:avLst/>
          </a:prstGeom>
          <a:noFill/>
          <a:ln cap="flat" cmpd="sng" w="38100">
            <a:solidFill>
              <a:srgbClr val="F1C23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24" name="Google Shape;724;p39"/>
          <p:cNvSpPr/>
          <p:nvPr/>
        </p:nvSpPr>
        <p:spPr>
          <a:xfrm>
            <a:off x="5744750" y="2802638"/>
            <a:ext cx="528000" cy="509100"/>
          </a:xfrm>
          <a:prstGeom prst="ellipse">
            <a:avLst/>
          </a:prstGeom>
          <a:solidFill>
            <a:schemeClr val="lt2"/>
          </a:solidFill>
          <a:ln cap="flat" cmpd="sng" w="3810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58" name="Google Shape;758;p39"/>
          <p:cNvCxnSpPr>
            <a:stCxn id="743" idx="7"/>
            <a:endCxn id="748" idx="2"/>
          </p:cNvCxnSpPr>
          <p:nvPr/>
        </p:nvCxnSpPr>
        <p:spPr>
          <a:xfrm flipH="1" rot="10800000">
            <a:off x="8894126" y="1929418"/>
            <a:ext cx="1006500" cy="3891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59" name="Google Shape;759;p39"/>
          <p:cNvCxnSpPr>
            <a:stCxn id="748" idx="7"/>
            <a:endCxn id="749" idx="3"/>
          </p:cNvCxnSpPr>
          <p:nvPr/>
        </p:nvCxnSpPr>
        <p:spPr>
          <a:xfrm flipH="1" rot="10800000">
            <a:off x="10351426" y="1042918"/>
            <a:ext cx="797100" cy="7065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60" name="Google Shape;760;p39"/>
          <p:cNvCxnSpPr>
            <a:stCxn id="748" idx="4"/>
            <a:endCxn id="747" idx="0"/>
          </p:cNvCxnSpPr>
          <p:nvPr/>
        </p:nvCxnSpPr>
        <p:spPr>
          <a:xfrm>
            <a:off x="10164750" y="2183963"/>
            <a:ext cx="0" cy="10908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61" name="Google Shape;761;p39"/>
          <p:cNvCxnSpPr>
            <a:stCxn id="747" idx="2"/>
            <a:endCxn id="745" idx="6"/>
          </p:cNvCxnSpPr>
          <p:nvPr/>
        </p:nvCxnSpPr>
        <p:spPr>
          <a:xfrm flipH="1">
            <a:off x="8650950" y="3529363"/>
            <a:ext cx="1249800" cy="4866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62" name="Google Shape;762;p39"/>
          <p:cNvCxnSpPr>
            <a:stCxn id="747" idx="5"/>
            <a:endCxn id="750" idx="0"/>
          </p:cNvCxnSpPr>
          <p:nvPr/>
        </p:nvCxnSpPr>
        <p:spPr>
          <a:xfrm>
            <a:off x="10351426" y="3709357"/>
            <a:ext cx="738300" cy="13452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763" name="Google Shape;763;p39"/>
          <p:cNvGrpSpPr/>
          <p:nvPr/>
        </p:nvGrpSpPr>
        <p:grpSpPr>
          <a:xfrm>
            <a:off x="3884400" y="3648613"/>
            <a:ext cx="528000" cy="509100"/>
            <a:chOff x="3884400" y="3648613"/>
            <a:chExt cx="528000" cy="509100"/>
          </a:xfrm>
        </p:grpSpPr>
        <p:sp>
          <p:nvSpPr>
            <p:cNvPr id="721" name="Google Shape;721;p39"/>
            <p:cNvSpPr/>
            <p:nvPr/>
          </p:nvSpPr>
          <p:spPr>
            <a:xfrm>
              <a:off x="3884400" y="3648613"/>
              <a:ext cx="528000" cy="509100"/>
            </a:xfrm>
            <a:prstGeom prst="ellipse">
              <a:avLst/>
            </a:prstGeom>
            <a:solidFill>
              <a:schemeClr val="lt2"/>
            </a:solidFill>
            <a:ln cap="flat" cmpd="sng" w="38100">
              <a:solidFill>
                <a:srgbClr val="CC412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764" name="Google Shape;764;p39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947541" y="3702615"/>
              <a:ext cx="401700" cy="401100"/>
            </a:xfrm>
            <a:prstGeom prst="ellipse">
              <a:avLst/>
            </a:prstGeom>
            <a:noFill/>
            <a:ln>
              <a:noFill/>
            </a:ln>
          </p:spPr>
        </p:pic>
      </p:grpSp>
      <p:sp>
        <p:nvSpPr>
          <p:cNvPr id="765" name="Google Shape;765;p39"/>
          <p:cNvSpPr/>
          <p:nvPr/>
        </p:nvSpPr>
        <p:spPr>
          <a:xfrm>
            <a:off x="6750" y="3136525"/>
            <a:ext cx="12178500" cy="3721500"/>
          </a:xfrm>
          <a:prstGeom prst="rect">
            <a:avLst/>
          </a:prstGeom>
          <a:solidFill>
            <a:srgbClr val="2F2F2F">
              <a:alpha val="970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6" name="Google Shape;766;p39"/>
          <p:cNvSpPr txBox="1"/>
          <p:nvPr>
            <p:ph idx="1" type="body"/>
          </p:nvPr>
        </p:nvSpPr>
        <p:spPr>
          <a:xfrm>
            <a:off x="1714263" y="3648625"/>
            <a:ext cx="9657000" cy="226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GB" sz="2400">
                <a:solidFill>
                  <a:schemeClr val="accent1"/>
                </a:solidFill>
              </a:rPr>
              <a:t>Graph Databases Save Development Time!</a:t>
            </a:r>
            <a:endParaRPr b="1" sz="2400">
              <a:solidFill>
                <a:schemeClr val="accent1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b="1" lang="en-GB" sz="2000"/>
              <a:t>Built-In Arbitrary Depth Path Search</a:t>
            </a:r>
            <a:endParaRPr b="1" sz="2000"/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GB" sz="2000"/>
              <a:t>Allows to easily search for connections between people who have met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b="1" lang="en-GB" sz="2000"/>
              <a:t>Openly Available Data Models</a:t>
            </a:r>
            <a:endParaRPr b="1" sz="2000"/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GB" sz="2000"/>
              <a:t>Schema.org has people, places and events already modelled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b="1" lang="en-GB" sz="2000"/>
              <a:t>Easily Extendable</a:t>
            </a:r>
            <a:endParaRPr b="1" sz="2000"/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GB" sz="2000"/>
              <a:t>Flexibility allows to cover other diseases with different parameters as well</a:t>
            </a:r>
            <a:endParaRPr sz="20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4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en-GB" sz="1800">
                <a:solidFill>
                  <a:srgbClr val="B7B7B7"/>
                </a:solidFill>
              </a:rPr>
              <a:t>COVID-19 TRACKER USE CASE</a:t>
            </a:r>
            <a:endParaRPr b="0" sz="1800">
              <a:solidFill>
                <a:srgbClr val="B7B7B7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RDF Data Model</a:t>
            </a:r>
            <a:endParaRPr sz="2800"/>
          </a:p>
        </p:txBody>
      </p:sp>
      <p:sp>
        <p:nvSpPr>
          <p:cNvPr id="772" name="Google Shape;772;p40"/>
          <p:cNvSpPr/>
          <p:nvPr/>
        </p:nvSpPr>
        <p:spPr>
          <a:xfrm>
            <a:off x="6380638" y="4300088"/>
            <a:ext cx="1848300" cy="5091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:Encounter_XYZ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73" name="Google Shape;773;p40"/>
          <p:cNvSpPr/>
          <p:nvPr/>
        </p:nvSpPr>
        <p:spPr>
          <a:xfrm>
            <a:off x="9661225" y="4300088"/>
            <a:ext cx="1848300" cy="5091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:DE_Augsburg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774" name="Google Shape;774;p40"/>
          <p:cNvCxnSpPr>
            <a:stCxn id="772" idx="3"/>
            <a:endCxn id="773" idx="1"/>
          </p:cNvCxnSpPr>
          <p:nvPr/>
        </p:nvCxnSpPr>
        <p:spPr>
          <a:xfrm>
            <a:off x="8228938" y="4554638"/>
            <a:ext cx="1432200" cy="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75" name="Google Shape;775;p40"/>
          <p:cNvSpPr/>
          <p:nvPr/>
        </p:nvSpPr>
        <p:spPr>
          <a:xfrm>
            <a:off x="3100038" y="4300125"/>
            <a:ext cx="1848300" cy="5091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:</a:t>
            </a:r>
            <a:r>
              <a:rPr lang="en-GB">
                <a:latin typeface="Roboto"/>
                <a:ea typeface="Roboto"/>
                <a:cs typeface="Roboto"/>
                <a:sym typeface="Roboto"/>
              </a:rPr>
              <a:t>You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776" name="Google Shape;776;p40"/>
          <p:cNvCxnSpPr>
            <a:stCxn id="775" idx="3"/>
            <a:endCxn id="772" idx="1"/>
          </p:cNvCxnSpPr>
          <p:nvPr/>
        </p:nvCxnSpPr>
        <p:spPr>
          <a:xfrm>
            <a:off x="4948338" y="4554675"/>
            <a:ext cx="1432200" cy="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triangle"/>
            <a:tailEnd len="med" w="med" type="triangle"/>
          </a:ln>
        </p:spPr>
      </p:cxnSp>
      <p:pic>
        <p:nvPicPr>
          <p:cNvPr id="777" name="Google Shape;777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2465" y="1843226"/>
            <a:ext cx="10827061" cy="1885101"/>
          </a:xfrm>
          <a:prstGeom prst="rect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78" name="Google Shape;778;p40"/>
          <p:cNvSpPr/>
          <p:nvPr/>
        </p:nvSpPr>
        <p:spPr>
          <a:xfrm>
            <a:off x="6380638" y="5724413"/>
            <a:ext cx="1848300" cy="5091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:Encounter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79" name="Google Shape;779;p40"/>
          <p:cNvSpPr/>
          <p:nvPr/>
        </p:nvSpPr>
        <p:spPr>
          <a:xfrm>
            <a:off x="9661225" y="5724413"/>
            <a:ext cx="1848300" cy="5091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s</a:t>
            </a:r>
            <a:r>
              <a:rPr lang="en-GB">
                <a:latin typeface="Roboto"/>
                <a:ea typeface="Roboto"/>
                <a:cs typeface="Roboto"/>
                <a:sym typeface="Roboto"/>
              </a:rPr>
              <a:t>:Place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780" name="Google Shape;780;p40"/>
          <p:cNvCxnSpPr>
            <a:stCxn id="778" idx="3"/>
            <a:endCxn id="779" idx="1"/>
          </p:cNvCxnSpPr>
          <p:nvPr/>
        </p:nvCxnSpPr>
        <p:spPr>
          <a:xfrm>
            <a:off x="8228938" y="5978963"/>
            <a:ext cx="1432200" cy="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81" name="Google Shape;781;p40"/>
          <p:cNvSpPr/>
          <p:nvPr/>
        </p:nvSpPr>
        <p:spPr>
          <a:xfrm>
            <a:off x="3100038" y="5724450"/>
            <a:ext cx="1848300" cy="5091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s</a:t>
            </a:r>
            <a:r>
              <a:rPr lang="en-GB">
                <a:latin typeface="Roboto"/>
                <a:ea typeface="Roboto"/>
                <a:cs typeface="Roboto"/>
                <a:sym typeface="Roboto"/>
              </a:rPr>
              <a:t>:Person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782" name="Google Shape;782;p40"/>
          <p:cNvCxnSpPr>
            <a:stCxn id="781" idx="3"/>
            <a:endCxn id="778" idx="1"/>
          </p:cNvCxnSpPr>
          <p:nvPr/>
        </p:nvCxnSpPr>
        <p:spPr>
          <a:xfrm>
            <a:off x="4948338" y="5979000"/>
            <a:ext cx="1432200" cy="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783" name="Google Shape;783;p40"/>
          <p:cNvCxnSpPr>
            <a:stCxn id="775" idx="2"/>
            <a:endCxn id="781" idx="0"/>
          </p:cNvCxnSpPr>
          <p:nvPr/>
        </p:nvCxnSpPr>
        <p:spPr>
          <a:xfrm>
            <a:off x="4024188" y="4809225"/>
            <a:ext cx="0" cy="9153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84" name="Google Shape;784;p40"/>
          <p:cNvCxnSpPr>
            <a:stCxn id="772" idx="2"/>
            <a:endCxn id="778" idx="0"/>
          </p:cNvCxnSpPr>
          <p:nvPr/>
        </p:nvCxnSpPr>
        <p:spPr>
          <a:xfrm>
            <a:off x="7304788" y="4809188"/>
            <a:ext cx="0" cy="9153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85" name="Google Shape;785;p40"/>
          <p:cNvCxnSpPr>
            <a:stCxn id="773" idx="2"/>
            <a:endCxn id="779" idx="0"/>
          </p:cNvCxnSpPr>
          <p:nvPr/>
        </p:nvCxnSpPr>
        <p:spPr>
          <a:xfrm>
            <a:off x="10585375" y="4809188"/>
            <a:ext cx="0" cy="9153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86" name="Google Shape;786;p40"/>
          <p:cNvSpPr txBox="1"/>
          <p:nvPr/>
        </p:nvSpPr>
        <p:spPr>
          <a:xfrm>
            <a:off x="4024200" y="5065975"/>
            <a:ext cx="9240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:is a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7" name="Google Shape;787;p40"/>
          <p:cNvSpPr txBox="1"/>
          <p:nvPr/>
        </p:nvSpPr>
        <p:spPr>
          <a:xfrm>
            <a:off x="7304788" y="5065963"/>
            <a:ext cx="9240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:is a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8" name="Google Shape;788;p40"/>
          <p:cNvSpPr txBox="1"/>
          <p:nvPr/>
        </p:nvSpPr>
        <p:spPr>
          <a:xfrm>
            <a:off x="10585400" y="5065963"/>
            <a:ext cx="9240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:is a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9" name="Google Shape;789;p40"/>
          <p:cNvSpPr txBox="1"/>
          <p:nvPr/>
        </p:nvSpPr>
        <p:spPr>
          <a:xfrm>
            <a:off x="5202500" y="4554663"/>
            <a:ext cx="9240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:person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90" name="Google Shape;790;p40"/>
          <p:cNvSpPr txBox="1"/>
          <p:nvPr/>
        </p:nvSpPr>
        <p:spPr>
          <a:xfrm>
            <a:off x="5117750" y="4152975"/>
            <a:ext cx="10935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:encounter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91" name="Google Shape;791;p40"/>
          <p:cNvSpPr txBox="1"/>
          <p:nvPr/>
        </p:nvSpPr>
        <p:spPr>
          <a:xfrm>
            <a:off x="5202500" y="5955813"/>
            <a:ext cx="9240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:person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92" name="Google Shape;792;p40"/>
          <p:cNvSpPr txBox="1"/>
          <p:nvPr/>
        </p:nvSpPr>
        <p:spPr>
          <a:xfrm>
            <a:off x="8483075" y="4554663"/>
            <a:ext cx="9240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:place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93" name="Google Shape;793;p40"/>
          <p:cNvSpPr txBox="1"/>
          <p:nvPr/>
        </p:nvSpPr>
        <p:spPr>
          <a:xfrm>
            <a:off x="8483075" y="5955813"/>
            <a:ext cx="9240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:place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94" name="Google Shape;794;p40"/>
          <p:cNvSpPr txBox="1"/>
          <p:nvPr/>
        </p:nvSpPr>
        <p:spPr>
          <a:xfrm>
            <a:off x="682475" y="4353825"/>
            <a:ext cx="22110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Instance Layer</a:t>
            </a:r>
            <a:endParaRPr b="1" sz="20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95" name="Google Shape;795;p40"/>
          <p:cNvSpPr txBox="1"/>
          <p:nvPr/>
        </p:nvSpPr>
        <p:spPr>
          <a:xfrm>
            <a:off x="682600" y="5778125"/>
            <a:ext cx="22110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Class</a:t>
            </a:r>
            <a:r>
              <a:rPr b="1" lang="en-GB" sz="20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 Layer</a:t>
            </a:r>
            <a:endParaRPr b="1" sz="20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96" name="Google Shape;796;p40"/>
          <p:cNvSpPr txBox="1"/>
          <p:nvPr/>
        </p:nvSpPr>
        <p:spPr>
          <a:xfrm>
            <a:off x="5117750" y="5577288"/>
            <a:ext cx="10935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:encounter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97" name="Google Shape;797;p40"/>
          <p:cNvSpPr txBox="1"/>
          <p:nvPr/>
        </p:nvSpPr>
        <p:spPr>
          <a:xfrm>
            <a:off x="10268300" y="2989150"/>
            <a:ext cx="1241100" cy="7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Roboto"/>
                <a:ea typeface="Roboto"/>
                <a:cs typeface="Roboto"/>
                <a:sym typeface="Roboto"/>
              </a:rPr>
              <a:t>Custom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Roboto"/>
                <a:ea typeface="Roboto"/>
                <a:cs typeface="Roboto"/>
                <a:sym typeface="Roboto"/>
              </a:rPr>
              <a:t>schema.org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Roboto"/>
                <a:ea typeface="Roboto"/>
                <a:cs typeface="Roboto"/>
                <a:sym typeface="Roboto"/>
              </a:rPr>
              <a:t>XML Schema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98" name="Google Shape;798;p40"/>
          <p:cNvSpPr/>
          <p:nvPr/>
        </p:nvSpPr>
        <p:spPr>
          <a:xfrm>
            <a:off x="10275425" y="3336325"/>
            <a:ext cx="57900" cy="48600"/>
          </a:xfrm>
          <a:prstGeom prst="ellipse">
            <a:avLst/>
          </a:prstGeom>
          <a:solidFill>
            <a:srgbClr val="CC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9" name="Google Shape;799;p40"/>
          <p:cNvSpPr/>
          <p:nvPr/>
        </p:nvSpPr>
        <p:spPr>
          <a:xfrm>
            <a:off x="10275425" y="3154063"/>
            <a:ext cx="57900" cy="48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0" name="Google Shape;800;p40"/>
          <p:cNvSpPr/>
          <p:nvPr/>
        </p:nvSpPr>
        <p:spPr>
          <a:xfrm>
            <a:off x="10275425" y="3518587"/>
            <a:ext cx="57900" cy="48600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41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GB" sz="1800">
                <a:solidFill>
                  <a:srgbClr val="B7B7B7"/>
                </a:solidFill>
              </a:rPr>
              <a:t>COVID-19 TRACKER USE CASE</a:t>
            </a:r>
            <a:endParaRPr b="0" sz="1800">
              <a:solidFill>
                <a:srgbClr val="B7B7B7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Identifying Infection Chains</a:t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806" name="Google Shape;806;p41"/>
          <p:cNvCxnSpPr>
            <a:stCxn id="807" idx="1"/>
            <a:endCxn id="808" idx="3"/>
          </p:cNvCxnSpPr>
          <p:nvPr/>
        </p:nvCxnSpPr>
        <p:spPr>
          <a:xfrm rot="10800000">
            <a:off x="5406550" y="2072788"/>
            <a:ext cx="1500300" cy="933300"/>
          </a:xfrm>
          <a:prstGeom prst="straightConnector1">
            <a:avLst/>
          </a:prstGeom>
          <a:noFill/>
          <a:ln cap="flat" cmpd="sng" w="38100">
            <a:solidFill>
              <a:srgbClr val="00FF00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809" name="Google Shape;809;p41"/>
          <p:cNvSpPr/>
          <p:nvPr/>
        </p:nvSpPr>
        <p:spPr>
          <a:xfrm>
            <a:off x="3558275" y="3656200"/>
            <a:ext cx="1848300" cy="5091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 cap="flat" cmpd="sng" w="3810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:Encounter_2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810" name="Google Shape;810;p41"/>
          <p:cNvCxnSpPr>
            <a:stCxn id="811" idx="1"/>
            <a:endCxn id="808" idx="3"/>
          </p:cNvCxnSpPr>
          <p:nvPr/>
        </p:nvCxnSpPr>
        <p:spPr>
          <a:xfrm rot="10800000">
            <a:off x="5406550" y="2072788"/>
            <a:ext cx="1500300" cy="0"/>
          </a:xfrm>
          <a:prstGeom prst="straightConnector1">
            <a:avLst/>
          </a:prstGeom>
          <a:noFill/>
          <a:ln cap="flat" cmpd="sng" w="38100">
            <a:solidFill>
              <a:srgbClr val="00FF00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812" name="Google Shape;812;p41"/>
          <p:cNvCxnSpPr>
            <a:stCxn id="813" idx="1"/>
            <a:endCxn id="809" idx="3"/>
          </p:cNvCxnSpPr>
          <p:nvPr/>
        </p:nvCxnSpPr>
        <p:spPr>
          <a:xfrm rot="10800000">
            <a:off x="5406538" y="3910800"/>
            <a:ext cx="1500300" cy="1542900"/>
          </a:xfrm>
          <a:prstGeom prst="straightConnector1">
            <a:avLst/>
          </a:prstGeom>
          <a:noFill/>
          <a:ln cap="flat" cmpd="sng" w="38100">
            <a:solidFill>
              <a:srgbClr val="00FF00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814" name="Google Shape;814;p41"/>
          <p:cNvCxnSpPr>
            <a:stCxn id="815" idx="1"/>
            <a:endCxn id="809" idx="3"/>
          </p:cNvCxnSpPr>
          <p:nvPr/>
        </p:nvCxnSpPr>
        <p:spPr>
          <a:xfrm rot="10800000">
            <a:off x="5406550" y="3910625"/>
            <a:ext cx="1500300" cy="771600"/>
          </a:xfrm>
          <a:prstGeom prst="straightConnector1">
            <a:avLst/>
          </a:prstGeom>
          <a:noFill/>
          <a:ln cap="flat" cmpd="sng" w="38100">
            <a:solidFill>
              <a:srgbClr val="00FF00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816" name="Google Shape;816;p41"/>
          <p:cNvSpPr/>
          <p:nvPr/>
        </p:nvSpPr>
        <p:spPr>
          <a:xfrm>
            <a:off x="705550" y="1818250"/>
            <a:ext cx="1848300" cy="5091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:DE_Augsburg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11" name="Google Shape;811;p41"/>
          <p:cNvSpPr/>
          <p:nvPr/>
        </p:nvSpPr>
        <p:spPr>
          <a:xfrm>
            <a:off x="6906850" y="1818238"/>
            <a:ext cx="1848300" cy="5091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 cap="flat" cmpd="sng" w="3810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:Andy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17" name="Google Shape;817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03775" y="1871950"/>
            <a:ext cx="401700" cy="4017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807" name="Google Shape;807;p41"/>
          <p:cNvSpPr/>
          <p:nvPr/>
        </p:nvSpPr>
        <p:spPr>
          <a:xfrm>
            <a:off x="6906850" y="2751538"/>
            <a:ext cx="1848300" cy="5091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 cap="flat" cmpd="sng" w="3810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  </a:t>
            </a:r>
            <a:r>
              <a:rPr lang="en-GB">
                <a:latin typeface="Roboto"/>
                <a:ea typeface="Roboto"/>
                <a:cs typeface="Roboto"/>
                <a:sym typeface="Roboto"/>
              </a:rPr>
              <a:t>:Sebastian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18" name="Google Shape;818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03766" y="2805552"/>
            <a:ext cx="401700" cy="4011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815" name="Google Shape;815;p41"/>
          <p:cNvSpPr/>
          <p:nvPr/>
        </p:nvSpPr>
        <p:spPr>
          <a:xfrm>
            <a:off x="6906850" y="4427675"/>
            <a:ext cx="1848300" cy="5091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 cap="flat" cmpd="sng" w="3810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:Stefan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19" name="Google Shape;819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03775" y="4481684"/>
            <a:ext cx="401700" cy="401100"/>
          </a:xfrm>
          <a:prstGeom prst="ellipse">
            <a:avLst/>
          </a:prstGeom>
          <a:noFill/>
          <a:ln>
            <a:noFill/>
          </a:ln>
        </p:spPr>
      </p:pic>
      <p:cxnSp>
        <p:nvCxnSpPr>
          <p:cNvPr id="820" name="Google Shape;820;p41"/>
          <p:cNvCxnSpPr>
            <a:stCxn id="809" idx="1"/>
            <a:endCxn id="816" idx="3"/>
          </p:cNvCxnSpPr>
          <p:nvPr/>
        </p:nvCxnSpPr>
        <p:spPr>
          <a:xfrm rot="10800000">
            <a:off x="2553875" y="2072950"/>
            <a:ext cx="1004400" cy="18378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21" name="Google Shape;821;p41"/>
          <p:cNvSpPr/>
          <p:nvPr/>
        </p:nvSpPr>
        <p:spPr>
          <a:xfrm>
            <a:off x="6906838" y="3656188"/>
            <a:ext cx="1848300" cy="5091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 cap="flat" cmpd="sng" w="3810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:Somebody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822" name="Google Shape;822;p41"/>
          <p:cNvCxnSpPr>
            <a:stCxn id="821" idx="1"/>
            <a:endCxn id="809" idx="3"/>
          </p:cNvCxnSpPr>
          <p:nvPr/>
        </p:nvCxnSpPr>
        <p:spPr>
          <a:xfrm rot="10800000">
            <a:off x="5406538" y="3910738"/>
            <a:ext cx="1500300" cy="0"/>
          </a:xfrm>
          <a:prstGeom prst="straightConnector1">
            <a:avLst/>
          </a:prstGeom>
          <a:noFill/>
          <a:ln cap="flat" cmpd="sng" w="38100">
            <a:solidFill>
              <a:srgbClr val="00FF00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808" name="Google Shape;808;p41"/>
          <p:cNvSpPr/>
          <p:nvPr/>
        </p:nvSpPr>
        <p:spPr>
          <a:xfrm>
            <a:off x="3558275" y="1818250"/>
            <a:ext cx="1848300" cy="5091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 cap="flat" cmpd="sng" w="3810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:Encounter_1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13" name="Google Shape;813;p41"/>
          <p:cNvSpPr/>
          <p:nvPr/>
        </p:nvSpPr>
        <p:spPr>
          <a:xfrm>
            <a:off x="6906838" y="5199150"/>
            <a:ext cx="1848300" cy="5091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 cap="flat" cmpd="sng" w="3810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:Moritz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23" name="Google Shape;823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03763" y="5241012"/>
            <a:ext cx="425400" cy="425400"/>
          </a:xfrm>
          <a:prstGeom prst="ellipse">
            <a:avLst/>
          </a:prstGeom>
          <a:noFill/>
          <a:ln>
            <a:noFill/>
          </a:ln>
        </p:spPr>
      </p:pic>
      <p:cxnSp>
        <p:nvCxnSpPr>
          <p:cNvPr id="824" name="Google Shape;824;p41"/>
          <p:cNvCxnSpPr>
            <a:stCxn id="808" idx="1"/>
            <a:endCxn id="816" idx="3"/>
          </p:cNvCxnSpPr>
          <p:nvPr/>
        </p:nvCxnSpPr>
        <p:spPr>
          <a:xfrm rot="10800000">
            <a:off x="2553875" y="2072800"/>
            <a:ext cx="1004400" cy="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25" name="Google Shape;825;p41"/>
          <p:cNvSpPr txBox="1"/>
          <p:nvPr>
            <p:ph idx="1" type="body"/>
          </p:nvPr>
        </p:nvSpPr>
        <p:spPr>
          <a:xfrm>
            <a:off x="389200" y="4876225"/>
            <a:ext cx="5275500" cy="1598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2000"/>
              <a:t>A person is </a:t>
            </a:r>
            <a:r>
              <a:rPr b="1" lang="en-GB" sz="2000">
                <a:solidFill>
                  <a:srgbClr val="00FF00"/>
                </a:solidFill>
              </a:rPr>
              <a:t>not endangered (‘No risk’)</a:t>
            </a:r>
            <a:r>
              <a:rPr lang="en-GB" sz="2000"/>
              <a:t> if: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GB" sz="2000"/>
              <a:t>they have no diagnosis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GB" sz="2000"/>
              <a:t>have not met anyone who is endangered</a:t>
            </a:r>
            <a:endParaRPr sz="20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5"/>
          <p:cNvSpPr txBox="1"/>
          <p:nvPr>
            <p:ph type="title"/>
          </p:nvPr>
        </p:nvSpPr>
        <p:spPr>
          <a:xfrm>
            <a:off x="831850" y="1709738"/>
            <a:ext cx="10515600" cy="2852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About the Presenters.</a:t>
            </a:r>
            <a:endParaRPr/>
          </a:p>
        </p:txBody>
      </p:sp>
      <p:sp>
        <p:nvSpPr>
          <p:cNvPr id="103" name="Google Shape;103;p15"/>
          <p:cNvSpPr txBox="1"/>
          <p:nvPr>
            <p:ph idx="1" type="body"/>
          </p:nvPr>
        </p:nvSpPr>
        <p:spPr>
          <a:xfrm>
            <a:off x="831850" y="4589463"/>
            <a:ext cx="10515600" cy="1500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4" name="Google Shape;10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2575" y="1269100"/>
            <a:ext cx="9429427" cy="558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42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GB" sz="1800">
                <a:solidFill>
                  <a:srgbClr val="B7B7B7"/>
                </a:solidFill>
              </a:rPr>
              <a:t>COVID-19 TRACKER USE CASE</a:t>
            </a:r>
            <a:endParaRPr b="0" sz="1800">
              <a:solidFill>
                <a:srgbClr val="B7B7B7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Identifying Infection Chains</a:t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831" name="Google Shape;831;p42"/>
          <p:cNvCxnSpPr>
            <a:stCxn id="832" idx="1"/>
            <a:endCxn id="833" idx="3"/>
          </p:cNvCxnSpPr>
          <p:nvPr/>
        </p:nvCxnSpPr>
        <p:spPr>
          <a:xfrm rot="10800000">
            <a:off x="5406550" y="2072788"/>
            <a:ext cx="1500300" cy="933300"/>
          </a:xfrm>
          <a:prstGeom prst="straightConnector1">
            <a:avLst/>
          </a:prstGeom>
          <a:noFill/>
          <a:ln cap="flat" cmpd="sng" w="38100">
            <a:solidFill>
              <a:srgbClr val="00FF00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834" name="Google Shape;834;p42"/>
          <p:cNvSpPr/>
          <p:nvPr/>
        </p:nvSpPr>
        <p:spPr>
          <a:xfrm>
            <a:off x="3558275" y="3656200"/>
            <a:ext cx="1848300" cy="5091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 cap="flat" cmpd="sng" w="3810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:Encounter_2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835" name="Google Shape;835;p42"/>
          <p:cNvCxnSpPr>
            <a:stCxn id="836" idx="1"/>
            <a:endCxn id="833" idx="3"/>
          </p:cNvCxnSpPr>
          <p:nvPr/>
        </p:nvCxnSpPr>
        <p:spPr>
          <a:xfrm rot="10800000">
            <a:off x="5406550" y="2072788"/>
            <a:ext cx="1500300" cy="0"/>
          </a:xfrm>
          <a:prstGeom prst="straightConnector1">
            <a:avLst/>
          </a:prstGeom>
          <a:noFill/>
          <a:ln cap="flat" cmpd="sng" w="38100">
            <a:solidFill>
              <a:srgbClr val="00FF00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837" name="Google Shape;837;p42"/>
          <p:cNvCxnSpPr>
            <a:stCxn id="838" idx="1"/>
            <a:endCxn id="834" idx="3"/>
          </p:cNvCxnSpPr>
          <p:nvPr/>
        </p:nvCxnSpPr>
        <p:spPr>
          <a:xfrm rot="10800000">
            <a:off x="5406538" y="3910800"/>
            <a:ext cx="1500300" cy="1542900"/>
          </a:xfrm>
          <a:prstGeom prst="straightConnector1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839" name="Google Shape;839;p42"/>
          <p:cNvCxnSpPr>
            <a:stCxn id="840" idx="1"/>
            <a:endCxn id="834" idx="3"/>
          </p:cNvCxnSpPr>
          <p:nvPr/>
        </p:nvCxnSpPr>
        <p:spPr>
          <a:xfrm rot="10800000">
            <a:off x="5406550" y="3910625"/>
            <a:ext cx="1500300" cy="771600"/>
          </a:xfrm>
          <a:prstGeom prst="straightConnector1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841" name="Google Shape;841;p42"/>
          <p:cNvSpPr/>
          <p:nvPr/>
        </p:nvSpPr>
        <p:spPr>
          <a:xfrm>
            <a:off x="705550" y="1818250"/>
            <a:ext cx="1848300" cy="5091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:DE_Augsburg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6" name="Google Shape;836;p42"/>
          <p:cNvSpPr/>
          <p:nvPr/>
        </p:nvSpPr>
        <p:spPr>
          <a:xfrm>
            <a:off x="6906850" y="1818238"/>
            <a:ext cx="1848300" cy="5091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 cap="flat" cmpd="sng" w="3810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:Andy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42" name="Google Shape;84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03775" y="1871950"/>
            <a:ext cx="401700" cy="4017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832" name="Google Shape;832;p42"/>
          <p:cNvSpPr/>
          <p:nvPr/>
        </p:nvSpPr>
        <p:spPr>
          <a:xfrm>
            <a:off x="6906850" y="2751538"/>
            <a:ext cx="1848300" cy="5091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 cap="flat" cmpd="sng" w="3810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  :Sebastian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43" name="Google Shape;843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03766" y="2805552"/>
            <a:ext cx="401700" cy="4011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840" name="Google Shape;840;p42"/>
          <p:cNvSpPr/>
          <p:nvPr/>
        </p:nvSpPr>
        <p:spPr>
          <a:xfrm>
            <a:off x="6906850" y="4427675"/>
            <a:ext cx="1848300" cy="5091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:Stefan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44" name="Google Shape;844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03775" y="4481684"/>
            <a:ext cx="401700" cy="401100"/>
          </a:xfrm>
          <a:prstGeom prst="ellipse">
            <a:avLst/>
          </a:prstGeom>
          <a:noFill/>
          <a:ln>
            <a:noFill/>
          </a:ln>
        </p:spPr>
      </p:pic>
      <p:cxnSp>
        <p:nvCxnSpPr>
          <p:cNvPr id="845" name="Google Shape;845;p42"/>
          <p:cNvCxnSpPr>
            <a:stCxn id="834" idx="1"/>
            <a:endCxn id="841" idx="3"/>
          </p:cNvCxnSpPr>
          <p:nvPr/>
        </p:nvCxnSpPr>
        <p:spPr>
          <a:xfrm rot="10800000">
            <a:off x="2553875" y="2072950"/>
            <a:ext cx="1004400" cy="18378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46" name="Google Shape;846;p42"/>
          <p:cNvSpPr/>
          <p:nvPr/>
        </p:nvSpPr>
        <p:spPr>
          <a:xfrm>
            <a:off x="6906838" y="3656188"/>
            <a:ext cx="1848300" cy="5091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 cap="flat" cmpd="sng" w="3810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:Somebody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847" name="Google Shape;847;p42"/>
          <p:cNvCxnSpPr>
            <a:stCxn id="846" idx="1"/>
            <a:endCxn id="834" idx="3"/>
          </p:cNvCxnSpPr>
          <p:nvPr/>
        </p:nvCxnSpPr>
        <p:spPr>
          <a:xfrm rot="10800000">
            <a:off x="5406538" y="3910738"/>
            <a:ext cx="1500300" cy="0"/>
          </a:xfrm>
          <a:prstGeom prst="straightConnector1">
            <a:avLst/>
          </a:prstGeom>
          <a:noFill/>
          <a:ln cap="flat" cmpd="sng" w="38100">
            <a:solidFill>
              <a:srgbClr val="CC0000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833" name="Google Shape;833;p42"/>
          <p:cNvSpPr/>
          <p:nvPr/>
        </p:nvSpPr>
        <p:spPr>
          <a:xfrm>
            <a:off x="3558275" y="1818250"/>
            <a:ext cx="1848300" cy="5091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 cap="flat" cmpd="sng" w="3810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:Encounter_1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8" name="Google Shape;838;p42"/>
          <p:cNvSpPr/>
          <p:nvPr/>
        </p:nvSpPr>
        <p:spPr>
          <a:xfrm>
            <a:off x="6906838" y="5199150"/>
            <a:ext cx="1848300" cy="5091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:Moritz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48" name="Google Shape;848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03763" y="5241012"/>
            <a:ext cx="425400" cy="425400"/>
          </a:xfrm>
          <a:prstGeom prst="ellipse">
            <a:avLst/>
          </a:prstGeom>
          <a:noFill/>
          <a:ln>
            <a:noFill/>
          </a:ln>
        </p:spPr>
      </p:pic>
      <p:cxnSp>
        <p:nvCxnSpPr>
          <p:cNvPr id="849" name="Google Shape;849;p42"/>
          <p:cNvCxnSpPr>
            <a:stCxn id="833" idx="1"/>
            <a:endCxn id="841" idx="3"/>
          </p:cNvCxnSpPr>
          <p:nvPr/>
        </p:nvCxnSpPr>
        <p:spPr>
          <a:xfrm rot="10800000">
            <a:off x="2553875" y="2072800"/>
            <a:ext cx="1004400" cy="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50" name="Google Shape;850;p42"/>
          <p:cNvSpPr txBox="1"/>
          <p:nvPr>
            <p:ph idx="1" type="body"/>
          </p:nvPr>
        </p:nvSpPr>
        <p:spPr>
          <a:xfrm>
            <a:off x="389200" y="4876225"/>
            <a:ext cx="5275500" cy="1598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GB" sz="1800">
                <a:solidFill>
                  <a:schemeClr val="lt1"/>
                </a:solidFill>
              </a:rPr>
              <a:t>Somebody was diagnosed with an </a:t>
            </a:r>
            <a:r>
              <a:rPr b="1" lang="en-GB" sz="1800">
                <a:solidFill>
                  <a:srgbClr val="CC0000"/>
                </a:solidFill>
              </a:rPr>
              <a:t>infection</a:t>
            </a:r>
            <a:r>
              <a:rPr lang="en-GB" sz="1800">
                <a:solidFill>
                  <a:schemeClr val="lt1"/>
                </a:solidFill>
              </a:rPr>
              <a:t>.</a:t>
            </a:r>
            <a:endParaRPr sz="1800"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</a:pPr>
            <a:r>
              <a:rPr lang="en-GB" sz="1800">
                <a:solidFill>
                  <a:schemeClr val="lt1"/>
                </a:solidFill>
              </a:rPr>
              <a:t>Moritz and Stefan are </a:t>
            </a:r>
            <a:r>
              <a:rPr b="1" lang="en-GB" sz="1800">
                <a:solidFill>
                  <a:srgbClr val="FF9900"/>
                </a:solidFill>
              </a:rPr>
              <a:t>potentially endangered</a:t>
            </a:r>
            <a:r>
              <a:rPr lang="en-GB" sz="1800">
                <a:solidFill>
                  <a:schemeClr val="lt1"/>
                </a:solidFill>
              </a:rPr>
              <a:t> since you have a diagnosis after your most recent encounter with them.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851" name="Google Shape;851;p42"/>
          <p:cNvSpPr/>
          <p:nvPr/>
        </p:nvSpPr>
        <p:spPr>
          <a:xfrm>
            <a:off x="9505488" y="3656188"/>
            <a:ext cx="1848300" cy="5091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 cap="flat" cmpd="sng" w="3810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:Diagnosis_COVID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852" name="Google Shape;852;p42"/>
          <p:cNvCxnSpPr>
            <a:stCxn id="851" idx="1"/>
            <a:endCxn id="846" idx="3"/>
          </p:cNvCxnSpPr>
          <p:nvPr/>
        </p:nvCxnSpPr>
        <p:spPr>
          <a:xfrm rot="10800000">
            <a:off x="8755188" y="3910738"/>
            <a:ext cx="750300" cy="0"/>
          </a:xfrm>
          <a:prstGeom prst="straightConnector1">
            <a:avLst/>
          </a:prstGeom>
          <a:noFill/>
          <a:ln cap="flat" cmpd="sng" w="38100">
            <a:solidFill>
              <a:srgbClr val="CC0000"/>
            </a:solidFill>
            <a:prstDash val="solid"/>
            <a:round/>
            <a:headEnd len="med" w="med" type="triangle"/>
            <a:tailEnd len="med" w="med" type="none"/>
          </a:ln>
        </p:spPr>
      </p:cxn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6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p43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GB" sz="1800">
                <a:solidFill>
                  <a:srgbClr val="B7B7B7"/>
                </a:solidFill>
              </a:rPr>
              <a:t>COVID-19 TRACKER USE CASE</a:t>
            </a:r>
            <a:endParaRPr b="0" sz="1800">
              <a:solidFill>
                <a:srgbClr val="B7B7B7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SPARQL Query for Risk Calculation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858" name="Google Shape;858;p43"/>
          <p:cNvSpPr txBox="1"/>
          <p:nvPr/>
        </p:nvSpPr>
        <p:spPr>
          <a:xfrm>
            <a:off x="1693125" y="2166300"/>
            <a:ext cx="9567000" cy="35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7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SELECT </a:t>
            </a:r>
            <a:r>
              <a:rPr lang="en-GB" sz="17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?person ?hasDiagnosis </a:t>
            </a:r>
            <a:r>
              <a:rPr b="1" lang="en-GB" sz="17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MAX</a:t>
            </a:r>
            <a:r>
              <a:rPr lang="en-GB" sz="17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(?hasPotential) </a:t>
            </a:r>
            <a:r>
              <a:rPr b="1" lang="en-GB" sz="17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AS </a:t>
            </a:r>
            <a:r>
              <a:rPr lang="en-GB" sz="17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?riskPotential</a:t>
            </a:r>
            <a:endParaRPr sz="17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7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WHERE</a:t>
            </a:r>
            <a:endParaRPr b="1" sz="17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17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   ?person a crt:Person ; crt:encounter / crt:person ?other .</a:t>
            </a:r>
            <a:endParaRPr sz="17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b="1" lang="en-GB" sz="17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FILTER</a:t>
            </a:r>
            <a:r>
              <a:rPr lang="en-GB" sz="17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(?other != ?person)</a:t>
            </a:r>
            <a:endParaRPr sz="17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b="1" lang="en-GB" sz="17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BIND</a:t>
            </a:r>
            <a:r>
              <a:rPr lang="en-GB" sz="17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b="1" lang="en-GB" sz="17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EXISTS</a:t>
            </a:r>
            <a:r>
              <a:rPr lang="en-GB" sz="17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 { ?person crt:diagnosis ?diagnosis. } </a:t>
            </a:r>
            <a:r>
              <a:rPr b="1" lang="en-GB" sz="17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AS </a:t>
            </a:r>
            <a:r>
              <a:rPr lang="en-GB" sz="17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?hasDiagnosis)</a:t>
            </a:r>
            <a:endParaRPr sz="17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b="1" lang="en-GB" sz="17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BIND</a:t>
            </a:r>
            <a:r>
              <a:rPr lang="en-GB" sz="17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b="1" lang="en-GB" sz="17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EXISTS</a:t>
            </a:r>
            <a:r>
              <a:rPr lang="en-GB" sz="17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 { ?other crt:diagnosis ?diagnosis. } </a:t>
            </a:r>
            <a:r>
              <a:rPr b="1" lang="en-GB" sz="17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AS </a:t>
            </a:r>
            <a:r>
              <a:rPr lang="en-GB" sz="17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?hasPotential)</a:t>
            </a:r>
            <a:endParaRPr sz="17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7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7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GROUP BY </a:t>
            </a:r>
            <a:r>
              <a:rPr lang="en-GB" sz="17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?person ?hasDiagnosis</a:t>
            </a:r>
            <a:endParaRPr sz="17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2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p44"/>
          <p:cNvSpPr txBox="1"/>
          <p:nvPr>
            <p:ph type="title"/>
          </p:nvPr>
        </p:nvSpPr>
        <p:spPr>
          <a:xfrm>
            <a:off x="831850" y="1709738"/>
            <a:ext cx="10515600" cy="2852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Live Demo.</a:t>
            </a:r>
            <a:endParaRPr/>
          </a:p>
        </p:txBody>
      </p:sp>
      <p:sp>
        <p:nvSpPr>
          <p:cNvPr id="864" name="Google Shape;864;p44"/>
          <p:cNvSpPr txBox="1"/>
          <p:nvPr>
            <p:ph idx="1" type="body"/>
          </p:nvPr>
        </p:nvSpPr>
        <p:spPr>
          <a:xfrm>
            <a:off x="831850" y="4589463"/>
            <a:ext cx="10515600" cy="1500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65" name="Google Shape;865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2575" y="1269100"/>
            <a:ext cx="9429427" cy="558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9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0" name="Google Shape;870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"/>
            <a:ext cx="12192091" cy="6857976"/>
          </a:xfrm>
          <a:prstGeom prst="rect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871" name="Google Shape;871;p45"/>
          <p:cNvSpPr txBox="1"/>
          <p:nvPr>
            <p:ph type="title"/>
          </p:nvPr>
        </p:nvSpPr>
        <p:spPr>
          <a:xfrm>
            <a:off x="838250" y="4992325"/>
            <a:ext cx="10515600" cy="1325700"/>
          </a:xfrm>
          <a:prstGeom prst="rect">
            <a:avLst/>
          </a:prstGeom>
          <a:solidFill>
            <a:srgbClr val="2F2F2F">
              <a:alpha val="7821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Hind Madurai"/>
              <a:buNone/>
            </a:pPr>
            <a:r>
              <a:rPr b="0" lang="en-GB" sz="1800">
                <a:solidFill>
                  <a:srgbClr val="B7B7B7"/>
                </a:solidFill>
              </a:rPr>
              <a:t>LIVE DEMO</a:t>
            </a:r>
            <a:endParaRPr b="0" sz="1800">
              <a:solidFill>
                <a:srgbClr val="B7B7B7"/>
              </a:solidFill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Hind Madurai"/>
              <a:buNone/>
            </a:pPr>
            <a:r>
              <a:rPr lang="en-GB" sz="4400"/>
              <a:t>Switching to Demo App</a:t>
            </a:r>
            <a:endParaRPr sz="44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46"/>
          <p:cNvSpPr txBox="1"/>
          <p:nvPr>
            <p:ph type="title"/>
          </p:nvPr>
        </p:nvSpPr>
        <p:spPr>
          <a:xfrm>
            <a:off x="831850" y="1709738"/>
            <a:ext cx="10515600" cy="2852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Technical Background.</a:t>
            </a:r>
            <a:endParaRPr/>
          </a:p>
        </p:txBody>
      </p:sp>
      <p:sp>
        <p:nvSpPr>
          <p:cNvPr id="877" name="Google Shape;877;p46"/>
          <p:cNvSpPr txBox="1"/>
          <p:nvPr>
            <p:ph idx="1" type="body"/>
          </p:nvPr>
        </p:nvSpPr>
        <p:spPr>
          <a:xfrm>
            <a:off x="831850" y="4589463"/>
            <a:ext cx="10515600" cy="1500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78" name="Google Shape;878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2575" y="1269100"/>
            <a:ext cx="9429427" cy="558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2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p47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Hind Madurai"/>
              <a:buNone/>
            </a:pPr>
            <a:r>
              <a:rPr b="0" lang="en-GB" sz="1800">
                <a:solidFill>
                  <a:srgbClr val="B7B7B7"/>
                </a:solidFill>
              </a:rPr>
              <a:t>TECHNICAL BACKGROUND</a:t>
            </a:r>
            <a:endParaRPr b="0" sz="1800">
              <a:solidFill>
                <a:srgbClr val="B7B7B7"/>
              </a:solidFill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Hind Madurai"/>
              <a:buNone/>
            </a:pPr>
            <a:r>
              <a:rPr lang="en-GB"/>
              <a:t>System Architecture</a:t>
            </a:r>
            <a:endParaRPr/>
          </a:p>
        </p:txBody>
      </p:sp>
      <p:pic>
        <p:nvPicPr>
          <p:cNvPr id="884" name="Google Shape;884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200" y="1433001"/>
            <a:ext cx="10515583" cy="243410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885" name="Google Shape;885;p47"/>
          <p:cNvGraphicFramePr/>
          <p:nvPr/>
        </p:nvGraphicFramePr>
        <p:xfrm>
          <a:off x="952488" y="3867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{12D0A22D-1929-4182-AC12-077A4F01B711}</a:tableStyleId>
              </a:tblPr>
              <a:tblGrid>
                <a:gridCol w="3429000"/>
                <a:gridCol w="3429000"/>
                <a:gridCol w="34290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Component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Technical </a:t>
                      </a:r>
                      <a:r>
                        <a:rPr b="1" lang="en-GB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Challenge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Architectural </a:t>
                      </a:r>
                      <a:r>
                        <a:rPr b="1" lang="en-GB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Solution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OpenUI5</a:t>
                      </a:r>
                      <a:r>
                        <a:rPr lang="en-GB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Frontend - </a:t>
                      </a:r>
                      <a:r>
                        <a:rPr lang="en-GB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OData</a:t>
                      </a:r>
                      <a:endParaRPr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Limited OData v4 Support</a:t>
                      </a:r>
                      <a:endParaRPr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Fetch API to OData Microservice</a:t>
                      </a:r>
                      <a:endParaRPr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OpenUI5</a:t>
                      </a:r>
                      <a:r>
                        <a:rPr lang="en-GB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Frontend - </a:t>
                      </a:r>
                      <a:r>
                        <a:rPr lang="en-GB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ODataModel</a:t>
                      </a:r>
                      <a:endParaRPr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No direct usage of OData v4</a:t>
                      </a:r>
                      <a:endParaRPr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JSONModel for storing fetched entities</a:t>
                      </a:r>
                      <a:endParaRPr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OData v4 Client Microservice</a:t>
                      </a:r>
                      <a:endParaRPr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Means to process OData queries</a:t>
                      </a:r>
                      <a:endParaRPr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u="sng">
                          <a:solidFill>
                            <a:srgbClr val="00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  <a:hlinkClick r:id="rId4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o</a:t>
                      </a:r>
                      <a:r>
                        <a:rPr lang="en-GB" u="sng">
                          <a:solidFill>
                            <a:srgbClr val="00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  <a:hlinkClick r:id="rId5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.js library</a:t>
                      </a:r>
                      <a:endParaRPr>
                        <a:solidFill>
                          <a:srgbClr val="00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ASP.NET Core Backend</a:t>
                      </a:r>
                      <a:endParaRPr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Harmonizing Trinity RDF and OData</a:t>
                      </a:r>
                      <a:endParaRPr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Encapsulating Trinity RDF</a:t>
                      </a:r>
                      <a:endParaRPr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9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p48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Hind Madurai"/>
              <a:buNone/>
            </a:pPr>
            <a:r>
              <a:rPr b="0" lang="en-GB" sz="1800">
                <a:solidFill>
                  <a:srgbClr val="B7B7B7"/>
                </a:solidFill>
              </a:rPr>
              <a:t>TECHNICAL BACKGROUND</a:t>
            </a:r>
            <a:endParaRPr b="0" sz="18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UI5: </a:t>
            </a:r>
            <a:r>
              <a:rPr lang="en-GB"/>
              <a:t>OData Request Interface</a:t>
            </a:r>
            <a:endParaRPr/>
          </a:p>
        </p:txBody>
      </p:sp>
      <p:sp>
        <p:nvSpPr>
          <p:cNvPr id="891" name="Google Shape;891;p48"/>
          <p:cNvSpPr txBox="1"/>
          <p:nvPr>
            <p:ph idx="1" type="body"/>
          </p:nvPr>
        </p:nvSpPr>
        <p:spPr>
          <a:xfrm>
            <a:off x="838200" y="1825625"/>
            <a:ext cx="4757400" cy="4351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GB" sz="2000"/>
              <a:t>To replicate some behavior of OData, a CRUD-based interface must be provided.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GB" sz="2000"/>
              <a:t>It uses an </a:t>
            </a:r>
            <a:r>
              <a:rPr i="1" lang="en-GB" sz="2000"/>
              <a:t>ODataGateway</a:t>
            </a:r>
            <a:r>
              <a:rPr lang="en-GB" sz="2000"/>
              <a:t> instance for providing the Fetch API abstraction which </a:t>
            </a:r>
            <a:r>
              <a:rPr lang="en-GB" sz="2000">
                <a:solidFill>
                  <a:schemeClr val="lt1"/>
                </a:solidFill>
              </a:rPr>
              <a:t>takes a JSON payload as parameter</a:t>
            </a:r>
            <a:r>
              <a:rPr lang="en-GB" sz="2000"/>
              <a:t>.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FFFFFF"/>
              </a:buClr>
              <a:buSzPts val="2000"/>
              <a:buChar char="•"/>
            </a:pPr>
            <a:r>
              <a:rPr lang="en-GB" sz="2000">
                <a:solidFill>
                  <a:srgbClr val="FFFFFF"/>
                </a:solidFill>
              </a:rPr>
              <a:t>The JSON payload is isomorphic and</a:t>
            </a:r>
            <a:r>
              <a:rPr lang="en-GB" sz="2000">
                <a:solidFill>
                  <a:srgbClr val="FFFFFF"/>
                </a:solidFill>
              </a:rPr>
              <a:t> </a:t>
            </a:r>
            <a:r>
              <a:rPr lang="en-GB" sz="2000">
                <a:solidFill>
                  <a:srgbClr val="FFFFFF"/>
                </a:solidFill>
              </a:rPr>
              <a:t>adapts to the </a:t>
            </a:r>
            <a:r>
              <a:rPr lang="en-GB" sz="2000" u="sng">
                <a:solidFill>
                  <a:srgbClr val="00FFFF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required parameters in o.js</a:t>
            </a:r>
            <a:r>
              <a:rPr lang="en-GB" sz="2000">
                <a:solidFill>
                  <a:srgbClr val="FFFFFF"/>
                </a:solidFill>
              </a:rPr>
              <a:t>.</a:t>
            </a:r>
            <a:endParaRPr sz="2000">
              <a:solidFill>
                <a:srgbClr val="FFFFFF"/>
              </a:solidFill>
            </a:endParaRPr>
          </a:p>
        </p:txBody>
      </p:sp>
      <p:pic>
        <p:nvPicPr>
          <p:cNvPr id="892" name="Google Shape;892;p48"/>
          <p:cNvPicPr preferRelativeResize="0"/>
          <p:nvPr/>
        </p:nvPicPr>
        <p:blipFill rotWithShape="1">
          <a:blip r:embed="rId4">
            <a:alphaModFix/>
          </a:blip>
          <a:srcRect b="42466" l="16427" r="49875" t="7841"/>
          <a:stretch/>
        </p:blipFill>
        <p:spPr>
          <a:xfrm>
            <a:off x="6107978" y="1825625"/>
            <a:ext cx="5245819" cy="4351201"/>
          </a:xfrm>
          <a:prstGeom prst="rect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49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Hind Madurai"/>
              <a:buNone/>
            </a:pPr>
            <a:r>
              <a:rPr b="0" lang="en-GB" sz="1800">
                <a:solidFill>
                  <a:srgbClr val="B7B7B7"/>
                </a:solidFill>
              </a:rPr>
              <a:t>TECHNICAL BACKGROUND</a:t>
            </a:r>
            <a:endParaRPr b="0" sz="18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UI5: From OData to JSONModel</a:t>
            </a:r>
            <a:endParaRPr/>
          </a:p>
        </p:txBody>
      </p:sp>
      <p:sp>
        <p:nvSpPr>
          <p:cNvPr id="898" name="Google Shape;898;p49"/>
          <p:cNvSpPr txBox="1"/>
          <p:nvPr>
            <p:ph idx="1" type="body"/>
          </p:nvPr>
        </p:nvSpPr>
        <p:spPr>
          <a:xfrm>
            <a:off x="838200" y="1825625"/>
            <a:ext cx="4757400" cy="4351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</a:pPr>
            <a:r>
              <a:rPr lang="en-GB" sz="2000"/>
              <a:t>The OData requests invoked by the </a:t>
            </a:r>
            <a:r>
              <a:rPr i="1" lang="en-GB" sz="2000"/>
              <a:t>BaseController</a:t>
            </a:r>
            <a:r>
              <a:rPr lang="en-GB" sz="2000"/>
              <a:t> have to be resolved for retrieving the entity.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GB" sz="2000"/>
              <a:t>In this case, the entity retrieved is stored in UI5’s </a:t>
            </a:r>
            <a:r>
              <a:rPr i="1" lang="en-GB" sz="2000"/>
              <a:t>JSONModel</a:t>
            </a:r>
            <a:r>
              <a:rPr lang="en-GB" sz="2000"/>
              <a:t>.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2000"/>
              <a:buChar char="•"/>
            </a:pPr>
            <a:r>
              <a:rPr lang="en-GB" sz="2000"/>
              <a:t>The functionality of storing data in </a:t>
            </a:r>
            <a:r>
              <a:rPr i="1" lang="en-GB" sz="2000"/>
              <a:t>JSONModel</a:t>
            </a:r>
            <a:r>
              <a:rPr lang="en-GB" sz="2000"/>
              <a:t> classes is abstracted in this controller.</a:t>
            </a:r>
            <a:endParaRPr sz="2000"/>
          </a:p>
        </p:txBody>
      </p:sp>
      <p:pic>
        <p:nvPicPr>
          <p:cNvPr id="899" name="Google Shape;899;p49"/>
          <p:cNvPicPr preferRelativeResize="0"/>
          <p:nvPr/>
        </p:nvPicPr>
        <p:blipFill rotWithShape="1">
          <a:blip r:embed="rId3">
            <a:alphaModFix/>
          </a:blip>
          <a:srcRect b="32043" l="16198" r="34951" t="7892"/>
          <a:stretch/>
        </p:blipFill>
        <p:spPr>
          <a:xfrm>
            <a:off x="5595600" y="2009975"/>
            <a:ext cx="5758200" cy="3982505"/>
          </a:xfrm>
          <a:prstGeom prst="rect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3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p5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Hind Madurai"/>
              <a:buNone/>
            </a:pPr>
            <a:r>
              <a:rPr b="0" lang="en-GB" sz="1800">
                <a:solidFill>
                  <a:srgbClr val="B7B7B7"/>
                </a:solidFill>
              </a:rPr>
              <a:t>TECHNICAL BACKGROUND</a:t>
            </a:r>
            <a:endParaRPr b="0" sz="18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lt1"/>
                </a:solidFill>
              </a:rPr>
              <a:t>OData V4 Client with</a:t>
            </a:r>
            <a:r>
              <a:rPr lang="en-GB">
                <a:solidFill>
                  <a:schemeClr val="lt1"/>
                </a:solidFill>
              </a:rPr>
              <a:t> o.js</a:t>
            </a:r>
            <a:endParaRPr/>
          </a:p>
        </p:txBody>
      </p:sp>
      <p:pic>
        <p:nvPicPr>
          <p:cNvPr id="905" name="Google Shape;905;p50"/>
          <p:cNvPicPr preferRelativeResize="0"/>
          <p:nvPr/>
        </p:nvPicPr>
        <p:blipFill rotWithShape="1">
          <a:blip r:embed="rId3">
            <a:alphaModFix/>
          </a:blip>
          <a:srcRect b="17488" l="15673" r="18936" t="2943"/>
          <a:stretch/>
        </p:blipFill>
        <p:spPr>
          <a:xfrm>
            <a:off x="5595600" y="2030711"/>
            <a:ext cx="5758200" cy="3941028"/>
          </a:xfrm>
          <a:prstGeom prst="rect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906" name="Google Shape;906;p50"/>
          <p:cNvSpPr txBox="1"/>
          <p:nvPr>
            <p:ph idx="1" type="body"/>
          </p:nvPr>
        </p:nvSpPr>
        <p:spPr>
          <a:xfrm>
            <a:off x="838200" y="1825625"/>
            <a:ext cx="4757400" cy="4351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</a:pPr>
            <a:r>
              <a:rPr lang="en-GB" sz="2000"/>
              <a:t>This microservice serves as an OData V4 Client which is based on Express.js and o.js.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GB" sz="2000"/>
              <a:t>It takes some </a:t>
            </a:r>
            <a:r>
              <a:rPr lang="en-GB" sz="2000"/>
              <a:t>J</a:t>
            </a:r>
            <a:r>
              <a:rPr lang="en-GB" sz="2000"/>
              <a:t>SON payload as parameter and maps the request to the </a:t>
            </a:r>
            <a:r>
              <a:rPr lang="en-GB" sz="2000"/>
              <a:t>targeted</a:t>
            </a:r>
            <a:r>
              <a:rPr lang="en-GB" sz="2000"/>
              <a:t> OData service.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2000"/>
              <a:buChar char="•"/>
            </a:pPr>
            <a:r>
              <a:rPr lang="en-GB" sz="2000"/>
              <a:t>In other words, it takes the request from UI5 and forwards it to ASP.NET Core which in turn returns the result as a </a:t>
            </a:r>
            <a:r>
              <a:rPr i="1" lang="en-GB" sz="2000"/>
              <a:t>Promise</a:t>
            </a:r>
            <a:r>
              <a:rPr lang="en-GB" sz="2000"/>
              <a:t>.</a:t>
            </a:r>
            <a:endParaRPr sz="200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0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p51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Hind Madurai"/>
              <a:buNone/>
            </a:pPr>
            <a:r>
              <a:rPr b="0" lang="en-GB" sz="1800">
                <a:solidFill>
                  <a:srgbClr val="B7B7B7"/>
                </a:solidFill>
              </a:rPr>
              <a:t>TECHNICAL BACKGROUND</a:t>
            </a:r>
            <a:endParaRPr b="0" sz="18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C#: </a:t>
            </a:r>
            <a:r>
              <a:rPr lang="en-GB"/>
              <a:t>External Dependencies</a:t>
            </a:r>
            <a:endParaRPr/>
          </a:p>
        </p:txBody>
      </p:sp>
      <p:pic>
        <p:nvPicPr>
          <p:cNvPr id="912" name="Google Shape;912;p51"/>
          <p:cNvPicPr preferRelativeResize="0"/>
          <p:nvPr/>
        </p:nvPicPr>
        <p:blipFill rotWithShape="1">
          <a:blip r:embed="rId3">
            <a:alphaModFix/>
          </a:blip>
          <a:srcRect b="53672" l="1701" r="59370" t="6758"/>
          <a:stretch/>
        </p:blipFill>
        <p:spPr>
          <a:xfrm>
            <a:off x="5595600" y="2355163"/>
            <a:ext cx="5758200" cy="3292137"/>
          </a:xfrm>
          <a:prstGeom prst="rect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913" name="Google Shape;913;p51"/>
          <p:cNvSpPr txBox="1"/>
          <p:nvPr>
            <p:ph idx="1" type="body"/>
          </p:nvPr>
        </p:nvSpPr>
        <p:spPr>
          <a:xfrm>
            <a:off x="838200" y="1825625"/>
            <a:ext cx="4757400" cy="4351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2000"/>
              <a:buChar char="•"/>
            </a:pPr>
            <a:r>
              <a:rPr lang="en-GB" sz="2000"/>
              <a:t>To enable Trinity RDF and OData for Knowledge Engineering and Object-Mapping purposes, the following dependencies need to be installed via NuGet Package Manager.</a:t>
            </a:r>
            <a:endParaRPr sz="20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6"/>
          <p:cNvSpPr txBox="1"/>
          <p:nvPr>
            <p:ph type="title"/>
          </p:nvPr>
        </p:nvSpPr>
        <p:spPr>
          <a:xfrm>
            <a:off x="838200" y="365125"/>
            <a:ext cx="10515600" cy="64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Hind Madurai"/>
              <a:buNone/>
            </a:pPr>
            <a:r>
              <a:rPr b="0" lang="en-GB" sz="1800">
                <a:solidFill>
                  <a:srgbClr val="B7B7B7"/>
                </a:solidFill>
                <a:latin typeface="Hind Madurai Light"/>
                <a:ea typeface="Hind Madurai Light"/>
                <a:cs typeface="Hind Madurai Light"/>
                <a:sym typeface="Hind Madurai Light"/>
              </a:rPr>
              <a:t>ABOUT THE PRESENTERS</a:t>
            </a:r>
            <a:endParaRPr b="0" sz="1800">
              <a:solidFill>
                <a:srgbClr val="B7B7B7"/>
              </a:solidFill>
              <a:latin typeface="Hind Madurai Light"/>
              <a:ea typeface="Hind Madurai Light"/>
              <a:cs typeface="Hind Madurai Light"/>
              <a:sym typeface="Hind Madurai Light"/>
            </a:endParaRPr>
          </a:p>
        </p:txBody>
      </p:sp>
      <p:pic>
        <p:nvPicPr>
          <p:cNvPr id="110" name="Google Shape;11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3250" y="1253400"/>
            <a:ext cx="2474100" cy="2474100"/>
          </a:xfrm>
          <a:prstGeom prst="ellipse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11" name="Google Shape;111;p16"/>
          <p:cNvSpPr txBox="1"/>
          <p:nvPr>
            <p:ph idx="1" type="body"/>
          </p:nvPr>
        </p:nvSpPr>
        <p:spPr>
          <a:xfrm>
            <a:off x="4071950" y="1253400"/>
            <a:ext cx="7282200" cy="49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GB" sz="2000"/>
              <a:t>Recently graduated from </a:t>
            </a:r>
            <a:r>
              <a:rPr lang="en-GB" sz="2000"/>
              <a:t>Sheffield Hallam University</a:t>
            </a:r>
            <a:endParaRPr sz="2000"/>
          </a:p>
          <a:p>
            <a:pPr indent="-342900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Roboto Light"/>
              <a:buChar char="•"/>
            </a:pPr>
            <a:r>
              <a:rPr lang="en-GB" sz="1800">
                <a:latin typeface="Roboto Light"/>
                <a:ea typeface="Roboto Light"/>
                <a:cs typeface="Roboto Light"/>
                <a:sym typeface="Roboto Light"/>
              </a:rPr>
              <a:t>Worked on an R&amp;D project concerning IoT and the Semantic Web for indoor tracking as part of my internship for Airbus contractor Ge</a:t>
            </a:r>
            <a:r>
              <a:rPr lang="en-GB" sz="1800"/>
              <a:t>ometric Europe</a:t>
            </a:r>
            <a:r>
              <a:rPr lang="en-GB" sz="1800">
                <a:latin typeface="Roboto Light"/>
                <a:ea typeface="Roboto Light"/>
                <a:cs typeface="Roboto Light"/>
                <a:sym typeface="Roboto Light"/>
              </a:rPr>
              <a:t>.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Roboto Light"/>
              <a:buChar char="•"/>
            </a:pPr>
            <a:r>
              <a:rPr lang="en-GB" sz="1800">
                <a:latin typeface="Roboto Light"/>
                <a:ea typeface="Roboto Light"/>
                <a:cs typeface="Roboto Light"/>
                <a:sym typeface="Roboto Light"/>
              </a:rPr>
              <a:t>Investigated in </a:t>
            </a:r>
            <a:r>
              <a:rPr lang="en-GB" sz="1800">
                <a:latin typeface="Roboto Light"/>
                <a:ea typeface="Roboto Light"/>
                <a:cs typeface="Roboto Light"/>
                <a:sym typeface="Roboto Light"/>
              </a:rPr>
              <a:t>Object-Mapping for Graph Databases </a:t>
            </a:r>
            <a:r>
              <a:rPr lang="en-GB" sz="1800">
                <a:latin typeface="Roboto Light"/>
                <a:ea typeface="Roboto Light"/>
                <a:cs typeface="Roboto Light"/>
                <a:sym typeface="Roboto Light"/>
              </a:rPr>
              <a:t>and their usage in industrial use cases for business process </a:t>
            </a:r>
            <a:r>
              <a:rPr lang="en-GB" sz="1800">
                <a:latin typeface="Roboto Light"/>
                <a:ea typeface="Roboto Light"/>
                <a:cs typeface="Roboto Light"/>
                <a:sym typeface="Roboto Light"/>
              </a:rPr>
              <a:t>automation </a:t>
            </a:r>
            <a:r>
              <a:rPr lang="en-GB" sz="1800"/>
              <a:t>for</a:t>
            </a:r>
            <a:r>
              <a:rPr lang="en-GB" sz="1800">
                <a:latin typeface="Roboto Light"/>
                <a:ea typeface="Roboto Light"/>
                <a:cs typeface="Roboto Light"/>
                <a:sym typeface="Roboto Light"/>
              </a:rPr>
              <a:t> my Bachelor project and two corporate clients</a:t>
            </a:r>
            <a:r>
              <a:rPr lang="en-GB" sz="1800">
                <a:latin typeface="Roboto Light"/>
                <a:ea typeface="Roboto Light"/>
                <a:cs typeface="Roboto Light"/>
                <a:sym typeface="Roboto Light"/>
              </a:rPr>
              <a:t>.</a:t>
            </a:r>
            <a:endParaRPr sz="1900"/>
          </a:p>
          <a:p>
            <a:pPr indent="-3556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GB" sz="2000"/>
              <a:t>How did I meet Semiodesk?</a:t>
            </a:r>
            <a:endParaRPr sz="2000"/>
          </a:p>
          <a:p>
            <a:pPr indent="-342900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GB" sz="1800"/>
              <a:t>Contacted them during a research activity at my internship.</a:t>
            </a:r>
            <a:endParaRPr sz="1800"/>
          </a:p>
          <a:p>
            <a:pPr indent="-342900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GB" sz="1800"/>
              <a:t>Gained their support on Trinity RDF throughout my Bachelor project.</a:t>
            </a:r>
            <a:endParaRPr sz="2200"/>
          </a:p>
          <a:p>
            <a:pPr indent="-3556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GB" sz="2000"/>
              <a:t>Strategy gamer, travel addict and meme enthusiast in real-life.</a:t>
            </a:r>
            <a:endParaRPr sz="2000"/>
          </a:p>
        </p:txBody>
      </p:sp>
      <p:sp>
        <p:nvSpPr>
          <p:cNvPr id="112" name="Google Shape;112;p16"/>
          <p:cNvSpPr txBox="1"/>
          <p:nvPr/>
        </p:nvSpPr>
        <p:spPr>
          <a:xfrm>
            <a:off x="838200" y="4438925"/>
            <a:ext cx="2824200" cy="6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accent1"/>
                </a:solidFill>
                <a:latin typeface="Hind Madurai"/>
                <a:ea typeface="Hind Madurai"/>
                <a:cs typeface="Hind Madurai"/>
                <a:sym typeface="Hind Madura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www.linkedin.com/in/andyle13</a:t>
            </a:r>
            <a:endParaRPr>
              <a:solidFill>
                <a:schemeClr val="accent1"/>
              </a:solidFill>
              <a:latin typeface="Hind Madurai"/>
              <a:ea typeface="Hind Madurai"/>
              <a:cs typeface="Hind Madurai"/>
              <a:sym typeface="Hind Madurai"/>
            </a:endParaRPr>
          </a:p>
        </p:txBody>
      </p:sp>
      <p:sp>
        <p:nvSpPr>
          <p:cNvPr id="113" name="Google Shape;113;p16"/>
          <p:cNvSpPr txBox="1"/>
          <p:nvPr>
            <p:ph type="title"/>
          </p:nvPr>
        </p:nvSpPr>
        <p:spPr>
          <a:xfrm>
            <a:off x="1013250" y="3482575"/>
            <a:ext cx="2474100" cy="12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Hind Madurai"/>
              <a:buNone/>
            </a:pPr>
            <a:r>
              <a:rPr lang="en-GB" sz="3400"/>
              <a:t>Andy Le</a:t>
            </a:r>
            <a:endParaRPr sz="340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7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p52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GB" sz="1800">
                <a:solidFill>
                  <a:srgbClr val="B7B7B7"/>
                </a:solidFill>
              </a:rPr>
              <a:t>TECHNICAL BACKGROUND</a:t>
            </a:r>
            <a:endParaRPr b="0" sz="18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C#: </a:t>
            </a:r>
            <a:r>
              <a:rPr lang="en-GB"/>
              <a:t>Dependency Injection</a:t>
            </a:r>
            <a:endParaRPr/>
          </a:p>
        </p:txBody>
      </p:sp>
      <p:sp>
        <p:nvSpPr>
          <p:cNvPr id="919" name="Google Shape;919;p52"/>
          <p:cNvSpPr txBox="1"/>
          <p:nvPr>
            <p:ph idx="1" type="body"/>
          </p:nvPr>
        </p:nvSpPr>
        <p:spPr>
          <a:xfrm>
            <a:off x="838200" y="1825625"/>
            <a:ext cx="4757400" cy="4351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GB" sz="2000"/>
              <a:t>The </a:t>
            </a:r>
            <a:r>
              <a:rPr i="1" lang="en-GB" sz="2000"/>
              <a:t>Startup</a:t>
            </a:r>
            <a:r>
              <a:rPr lang="en-GB" sz="2000"/>
              <a:t> class is an important element in an ASP.NET Core application as it is responsible for binding external dependencies to it.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2000"/>
              <a:buChar char="•"/>
            </a:pPr>
            <a:r>
              <a:rPr lang="en-GB" sz="2000"/>
              <a:t>Inside this class, Trinity RDF, OData and Newtonsoft.Json need to be added.</a:t>
            </a:r>
            <a:endParaRPr sz="2000"/>
          </a:p>
        </p:txBody>
      </p:sp>
      <p:pic>
        <p:nvPicPr>
          <p:cNvPr id="920" name="Google Shape;920;p52"/>
          <p:cNvPicPr preferRelativeResize="0"/>
          <p:nvPr/>
        </p:nvPicPr>
        <p:blipFill rotWithShape="1">
          <a:blip r:embed="rId3">
            <a:alphaModFix/>
          </a:blip>
          <a:srcRect b="14550" l="8357" r="42966" t="12070"/>
          <a:stretch/>
        </p:blipFill>
        <p:spPr>
          <a:xfrm>
            <a:off x="6025977" y="1742400"/>
            <a:ext cx="5327822" cy="4517651"/>
          </a:xfrm>
          <a:prstGeom prst="rect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4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p53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GB" sz="1800">
                <a:solidFill>
                  <a:srgbClr val="B7B7B7"/>
                </a:solidFill>
              </a:rPr>
              <a:t>TECHNICAL BACKGROUND</a:t>
            </a:r>
            <a:endParaRPr b="0" sz="18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C#: Trinity RDF Configuration</a:t>
            </a:r>
            <a:endParaRPr/>
          </a:p>
        </p:txBody>
      </p:sp>
      <p:sp>
        <p:nvSpPr>
          <p:cNvPr id="926" name="Google Shape;926;p53"/>
          <p:cNvSpPr txBox="1"/>
          <p:nvPr>
            <p:ph idx="1" type="body"/>
          </p:nvPr>
        </p:nvSpPr>
        <p:spPr>
          <a:xfrm>
            <a:off x="838200" y="1825625"/>
            <a:ext cx="4757400" cy="4351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GB" sz="2000"/>
              <a:t>The </a:t>
            </a:r>
            <a:r>
              <a:rPr i="1" lang="en-GB" sz="2000"/>
              <a:t>Startup</a:t>
            </a:r>
            <a:r>
              <a:rPr lang="en-GB" sz="2000"/>
              <a:t> class uses the </a:t>
            </a:r>
            <a:r>
              <a:rPr i="1" lang="en-GB" sz="2000"/>
              <a:t>DbContext</a:t>
            </a:r>
            <a:r>
              <a:rPr lang="en-GB" sz="2000"/>
              <a:t> class for initializing Trinity RDF.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GB" sz="2000"/>
              <a:t>It contains the base configuration as to how Trinity RDF should be launched.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2000"/>
              <a:buChar char="•"/>
            </a:pPr>
            <a:r>
              <a:rPr lang="en-GB" sz="2000"/>
              <a:t>Other databases such as Stardog can be used with Trinity RDF.</a:t>
            </a:r>
            <a:endParaRPr sz="2000"/>
          </a:p>
        </p:txBody>
      </p:sp>
      <p:pic>
        <p:nvPicPr>
          <p:cNvPr id="927" name="Google Shape;927;p53"/>
          <p:cNvPicPr preferRelativeResize="0"/>
          <p:nvPr/>
        </p:nvPicPr>
        <p:blipFill rotWithShape="1">
          <a:blip r:embed="rId3">
            <a:alphaModFix/>
          </a:blip>
          <a:srcRect b="23064" l="8444" r="39399" t="22602"/>
          <a:stretch/>
        </p:blipFill>
        <p:spPr>
          <a:xfrm>
            <a:off x="5595600" y="2314146"/>
            <a:ext cx="5758200" cy="3374166"/>
          </a:xfrm>
          <a:prstGeom prst="rect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p54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GB" sz="1800">
                <a:solidFill>
                  <a:srgbClr val="B7B7B7"/>
                </a:solidFill>
              </a:rPr>
              <a:t>TECHNICAL BACKGROUND</a:t>
            </a:r>
            <a:endParaRPr b="0" sz="18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C#: Referencing Ontologies</a:t>
            </a:r>
            <a:endParaRPr/>
          </a:p>
        </p:txBody>
      </p:sp>
      <p:sp>
        <p:nvSpPr>
          <p:cNvPr id="933" name="Google Shape;933;p54"/>
          <p:cNvSpPr txBox="1"/>
          <p:nvPr>
            <p:ph idx="1" type="body"/>
          </p:nvPr>
        </p:nvSpPr>
        <p:spPr>
          <a:xfrm>
            <a:off x="838200" y="1825625"/>
            <a:ext cx="4757400" cy="4351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GB" sz="2000"/>
              <a:t>For enabling the Object-Mapping capabilities of Trinity RDF, an </a:t>
            </a:r>
            <a:r>
              <a:rPr i="1" lang="en-GB" sz="2000"/>
              <a:t>ontologies.config</a:t>
            </a:r>
            <a:r>
              <a:rPr lang="en-GB" sz="2000"/>
              <a:t> file must be created.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GB" sz="2000"/>
              <a:t>It references the file location of every Ontology inside the </a:t>
            </a:r>
            <a:r>
              <a:rPr i="1" lang="en-GB" sz="2000"/>
              <a:t>Ontologies</a:t>
            </a:r>
            <a:r>
              <a:rPr lang="en-GB" sz="2000"/>
              <a:t> folder which must be located in the </a:t>
            </a:r>
            <a:r>
              <a:rPr i="1" lang="en-GB" sz="2000"/>
              <a:t>project root</a:t>
            </a:r>
            <a:r>
              <a:rPr lang="en-GB" sz="2000"/>
              <a:t>.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2000"/>
              <a:buChar char="•"/>
            </a:pPr>
            <a:r>
              <a:rPr lang="en-GB" sz="2000"/>
              <a:t>Trinity RDF automatically creates the vocabulary from every Ontology as </a:t>
            </a:r>
            <a:r>
              <a:rPr i="1" lang="en-GB" sz="2000"/>
              <a:t>Ontologies.g.cs</a:t>
            </a:r>
            <a:r>
              <a:rPr lang="en-GB" sz="2000"/>
              <a:t> which can be reused across the entire application.</a:t>
            </a:r>
            <a:endParaRPr sz="2000"/>
          </a:p>
        </p:txBody>
      </p:sp>
      <p:pic>
        <p:nvPicPr>
          <p:cNvPr id="934" name="Google Shape;934;p54"/>
          <p:cNvPicPr preferRelativeResize="0"/>
          <p:nvPr/>
        </p:nvPicPr>
        <p:blipFill rotWithShape="1">
          <a:blip r:embed="rId3">
            <a:alphaModFix/>
          </a:blip>
          <a:srcRect b="19659" l="5920" r="60382" t="8825"/>
          <a:stretch/>
        </p:blipFill>
        <p:spPr>
          <a:xfrm>
            <a:off x="7566375" y="1740512"/>
            <a:ext cx="3787426" cy="4521425"/>
          </a:xfrm>
          <a:prstGeom prst="rect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p5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GB" sz="1800">
                <a:solidFill>
                  <a:srgbClr val="B7B7B7"/>
                </a:solidFill>
              </a:rPr>
              <a:t>TECHNICAL BACKGROUND</a:t>
            </a:r>
            <a:endParaRPr b="0" sz="18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C#: OData Configuration</a:t>
            </a:r>
            <a:endParaRPr/>
          </a:p>
        </p:txBody>
      </p:sp>
      <p:sp>
        <p:nvSpPr>
          <p:cNvPr id="940" name="Google Shape;940;p55"/>
          <p:cNvSpPr txBox="1"/>
          <p:nvPr>
            <p:ph idx="1" type="body"/>
          </p:nvPr>
        </p:nvSpPr>
        <p:spPr>
          <a:xfrm>
            <a:off x="838200" y="1699325"/>
            <a:ext cx="4757400" cy="4603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GB" sz="2000"/>
              <a:t>The </a:t>
            </a:r>
            <a:r>
              <a:rPr i="1" lang="en-GB" sz="2000"/>
              <a:t>Startup</a:t>
            </a:r>
            <a:r>
              <a:rPr lang="en-GB" sz="2000"/>
              <a:t> class uses the </a:t>
            </a:r>
            <a:r>
              <a:rPr i="1" lang="en-GB" sz="2000"/>
              <a:t>ODataConfig</a:t>
            </a:r>
            <a:r>
              <a:rPr lang="en-GB" sz="2000"/>
              <a:t> class for enabling OData routing with MVC.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i="1" lang="en-GB" sz="2000"/>
              <a:t>SetEntitySets()</a:t>
            </a:r>
            <a:r>
              <a:rPr lang="en-GB" sz="2000"/>
              <a:t> binds Model classes to the </a:t>
            </a:r>
            <a:r>
              <a:rPr i="1" lang="en-GB" sz="2000"/>
              <a:t>EDM (Entity Data Model)</a:t>
            </a:r>
            <a:r>
              <a:rPr lang="en-GB" sz="2000"/>
              <a:t>.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i="1" lang="en-GB" sz="2000"/>
              <a:t>ActivateODataMethods()</a:t>
            </a:r>
            <a:r>
              <a:rPr lang="en-GB" sz="2000"/>
              <a:t> enables OData Functions and Actions.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2000"/>
              <a:buChar char="•"/>
            </a:pPr>
            <a:r>
              <a:rPr i="1" lang="en-GB" sz="2000"/>
              <a:t>SuppressTrinityRdf()</a:t>
            </a:r>
            <a:r>
              <a:rPr lang="en-GB" sz="2000"/>
              <a:t> ensures that OData and Trinity RDF can harmonize together.</a:t>
            </a:r>
            <a:endParaRPr sz="2000"/>
          </a:p>
        </p:txBody>
      </p:sp>
      <p:pic>
        <p:nvPicPr>
          <p:cNvPr id="941" name="Google Shape;941;p55"/>
          <p:cNvPicPr preferRelativeResize="0"/>
          <p:nvPr/>
        </p:nvPicPr>
        <p:blipFill rotWithShape="1">
          <a:blip r:embed="rId3">
            <a:alphaModFix/>
          </a:blip>
          <a:srcRect b="11455" l="8355" r="45580" t="13621"/>
          <a:stretch/>
        </p:blipFill>
        <p:spPr>
          <a:xfrm>
            <a:off x="6321825" y="1699275"/>
            <a:ext cx="5031974" cy="4603900"/>
          </a:xfrm>
          <a:prstGeom prst="rect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56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GB" sz="1800">
                <a:solidFill>
                  <a:srgbClr val="B7B7B7"/>
                </a:solidFill>
              </a:rPr>
              <a:t>TECHNICAL BACKGROUND</a:t>
            </a:r>
            <a:endParaRPr b="0" sz="18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C#: Object-Mapping with OData</a:t>
            </a:r>
            <a:endParaRPr/>
          </a:p>
        </p:txBody>
      </p:sp>
      <p:sp>
        <p:nvSpPr>
          <p:cNvPr id="947" name="Google Shape;947;p56"/>
          <p:cNvSpPr txBox="1"/>
          <p:nvPr>
            <p:ph idx="1" type="body"/>
          </p:nvPr>
        </p:nvSpPr>
        <p:spPr>
          <a:xfrm>
            <a:off x="838200" y="1825625"/>
            <a:ext cx="4757400" cy="4351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en-GB" sz="2000">
                <a:solidFill>
                  <a:schemeClr val="lt1"/>
                </a:solidFill>
              </a:rPr>
              <a:t>In OData, each Entity must contain a [Key] annotated property, i.e. an ID.</a:t>
            </a:r>
            <a:endParaRPr sz="2000">
              <a:solidFill>
                <a:schemeClr val="lt1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en-GB" sz="2000">
                <a:solidFill>
                  <a:schemeClr val="lt1"/>
                </a:solidFill>
              </a:rPr>
              <a:t>In Trinity RDF, each Entity must inherit from the </a:t>
            </a:r>
            <a:r>
              <a:rPr i="1" lang="en-GB" sz="2000">
                <a:solidFill>
                  <a:schemeClr val="lt1"/>
                </a:solidFill>
              </a:rPr>
              <a:t>Resource</a:t>
            </a:r>
            <a:r>
              <a:rPr lang="en-GB" sz="2000">
                <a:solidFill>
                  <a:schemeClr val="lt1"/>
                </a:solidFill>
              </a:rPr>
              <a:t> class.</a:t>
            </a:r>
            <a:endParaRPr sz="2000">
              <a:solidFill>
                <a:schemeClr val="lt1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2000"/>
              <a:buChar char="•"/>
            </a:pPr>
            <a:r>
              <a:rPr lang="en-GB" sz="2000">
                <a:solidFill>
                  <a:schemeClr val="lt1"/>
                </a:solidFill>
              </a:rPr>
              <a:t>Since the </a:t>
            </a:r>
            <a:r>
              <a:rPr i="1" lang="en-GB" sz="2000">
                <a:solidFill>
                  <a:schemeClr val="lt1"/>
                </a:solidFill>
              </a:rPr>
              <a:t>Resource</a:t>
            </a:r>
            <a:r>
              <a:rPr lang="en-GB" sz="2000">
                <a:solidFill>
                  <a:schemeClr val="lt1"/>
                </a:solidFill>
              </a:rPr>
              <a:t> class has no ID but a URI only, an </a:t>
            </a:r>
            <a:r>
              <a:rPr i="1" lang="en-GB" sz="2000">
                <a:solidFill>
                  <a:schemeClr val="lt1"/>
                </a:solidFill>
              </a:rPr>
              <a:t>ODataResource</a:t>
            </a:r>
            <a:r>
              <a:rPr lang="en-GB" sz="2000">
                <a:solidFill>
                  <a:schemeClr val="lt1"/>
                </a:solidFill>
              </a:rPr>
              <a:t> class inheriting from it will be used where the URI’s Fragment Identifier will be used as ID instead.</a:t>
            </a:r>
            <a:endParaRPr sz="2000"/>
          </a:p>
        </p:txBody>
      </p:sp>
      <p:pic>
        <p:nvPicPr>
          <p:cNvPr id="948" name="Google Shape;948;p56"/>
          <p:cNvPicPr preferRelativeResize="0"/>
          <p:nvPr/>
        </p:nvPicPr>
        <p:blipFill rotWithShape="1">
          <a:blip r:embed="rId3">
            <a:alphaModFix/>
          </a:blip>
          <a:srcRect b="40000" l="8499" r="53056" t="20717"/>
          <a:stretch/>
        </p:blipFill>
        <p:spPr>
          <a:xfrm>
            <a:off x="5595600" y="2346512"/>
            <a:ext cx="5758200" cy="3309433"/>
          </a:xfrm>
          <a:prstGeom prst="rect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57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GB" sz="1800">
                <a:solidFill>
                  <a:srgbClr val="B7B7B7"/>
                </a:solidFill>
              </a:rPr>
              <a:t>TECHNICAL BACKGROUND</a:t>
            </a:r>
            <a:endParaRPr b="0" sz="18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C#: Entity Modelling</a:t>
            </a:r>
            <a:endParaRPr/>
          </a:p>
        </p:txBody>
      </p:sp>
      <p:sp>
        <p:nvSpPr>
          <p:cNvPr id="954" name="Google Shape;954;p57"/>
          <p:cNvSpPr txBox="1"/>
          <p:nvPr>
            <p:ph idx="1" type="body"/>
          </p:nvPr>
        </p:nvSpPr>
        <p:spPr>
          <a:xfrm>
            <a:off x="838200" y="1825625"/>
            <a:ext cx="4757400" cy="4351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en-GB" sz="2000">
                <a:solidFill>
                  <a:schemeClr val="lt1"/>
                </a:solidFill>
              </a:rPr>
              <a:t>Any Entity must inherit from </a:t>
            </a:r>
            <a:r>
              <a:rPr i="1" lang="en-GB" sz="2000">
                <a:solidFill>
                  <a:schemeClr val="lt1"/>
                </a:solidFill>
              </a:rPr>
              <a:t>ODataResource</a:t>
            </a:r>
            <a:r>
              <a:rPr lang="en-GB" sz="2000">
                <a:solidFill>
                  <a:schemeClr val="lt1"/>
                </a:solidFill>
              </a:rPr>
              <a:t> for Trinity RDF.</a:t>
            </a:r>
            <a:endParaRPr sz="2000">
              <a:solidFill>
                <a:schemeClr val="lt1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en-GB" sz="2000">
                <a:solidFill>
                  <a:schemeClr val="lt1"/>
                </a:solidFill>
              </a:rPr>
              <a:t>The [Rdf] annotations for class and properties allow Trinity RDF to map the data retrieved from the data store to the relevant class instance.</a:t>
            </a:r>
            <a:endParaRPr sz="2000">
              <a:solidFill>
                <a:schemeClr val="lt1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2000"/>
              <a:buChar char="•"/>
            </a:pPr>
            <a:r>
              <a:rPr lang="en-GB" sz="2000">
                <a:solidFill>
                  <a:schemeClr val="lt1"/>
                </a:solidFill>
              </a:rPr>
              <a:t>Each annotation property takes the stringified URI of the data property as parameter. These can be referenced from the </a:t>
            </a:r>
            <a:r>
              <a:rPr i="1" lang="en-GB" sz="2000">
                <a:solidFill>
                  <a:schemeClr val="lt1"/>
                </a:solidFill>
              </a:rPr>
              <a:t>Ontologies.g.cs</a:t>
            </a:r>
            <a:r>
              <a:rPr lang="en-GB" sz="2000">
                <a:solidFill>
                  <a:schemeClr val="lt1"/>
                </a:solidFill>
              </a:rPr>
              <a:t> class.</a:t>
            </a:r>
            <a:endParaRPr sz="2000">
              <a:solidFill>
                <a:schemeClr val="lt1"/>
              </a:solidFill>
            </a:endParaRPr>
          </a:p>
        </p:txBody>
      </p:sp>
      <p:pic>
        <p:nvPicPr>
          <p:cNvPr id="955" name="Google Shape;955;p57"/>
          <p:cNvPicPr preferRelativeResize="0"/>
          <p:nvPr/>
        </p:nvPicPr>
        <p:blipFill rotWithShape="1">
          <a:blip r:embed="rId3">
            <a:alphaModFix/>
          </a:blip>
          <a:srcRect b="31114" l="8356" r="65956" t="23838"/>
          <a:stretch/>
        </p:blipFill>
        <p:spPr>
          <a:xfrm>
            <a:off x="7176475" y="1940875"/>
            <a:ext cx="4177325" cy="4120700"/>
          </a:xfrm>
          <a:prstGeom prst="rect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58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GB" sz="1800">
                <a:solidFill>
                  <a:srgbClr val="B7B7B7"/>
                </a:solidFill>
              </a:rPr>
              <a:t>TECHNICAL BACKGROUND</a:t>
            </a:r>
            <a:endParaRPr b="0" sz="18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C#: Designing Entity Controller</a:t>
            </a:r>
            <a:endParaRPr/>
          </a:p>
        </p:txBody>
      </p:sp>
      <p:sp>
        <p:nvSpPr>
          <p:cNvPr id="961" name="Google Shape;961;p58"/>
          <p:cNvSpPr txBox="1"/>
          <p:nvPr>
            <p:ph idx="1" type="body"/>
          </p:nvPr>
        </p:nvSpPr>
        <p:spPr>
          <a:xfrm>
            <a:off x="838200" y="1825625"/>
            <a:ext cx="4757400" cy="4351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en-GB" sz="2000">
                <a:solidFill>
                  <a:schemeClr val="lt1"/>
                </a:solidFill>
              </a:rPr>
              <a:t>To build APIs for some Entity in OData, their Controller classes must inherit from the </a:t>
            </a:r>
            <a:r>
              <a:rPr i="1" lang="en-GB" sz="2000">
                <a:solidFill>
                  <a:schemeClr val="lt1"/>
                </a:solidFill>
              </a:rPr>
              <a:t>ODataController</a:t>
            </a:r>
            <a:r>
              <a:rPr lang="en-GB" sz="2000">
                <a:solidFill>
                  <a:schemeClr val="lt1"/>
                </a:solidFill>
              </a:rPr>
              <a:t> class.</a:t>
            </a:r>
            <a:endParaRPr sz="2000">
              <a:solidFill>
                <a:schemeClr val="lt1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en-GB" sz="2000">
                <a:solidFill>
                  <a:schemeClr val="lt1"/>
                </a:solidFill>
              </a:rPr>
              <a:t>Each </a:t>
            </a:r>
            <a:r>
              <a:rPr i="1" lang="en-GB" sz="2000">
                <a:solidFill>
                  <a:schemeClr val="lt1"/>
                </a:solidFill>
              </a:rPr>
              <a:t>ODataController</a:t>
            </a:r>
            <a:r>
              <a:rPr lang="en-GB" sz="2000">
                <a:solidFill>
                  <a:schemeClr val="lt1"/>
                </a:solidFill>
              </a:rPr>
              <a:t> is annotated with an [ODataRoutePrefix].</a:t>
            </a:r>
            <a:endParaRPr sz="2000">
              <a:solidFill>
                <a:schemeClr val="lt1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en-GB" sz="2000">
                <a:solidFill>
                  <a:schemeClr val="lt1"/>
                </a:solidFill>
              </a:rPr>
              <a:t>The [EnableQuery] annotation enables querying with OData.</a:t>
            </a:r>
            <a:endParaRPr sz="2000">
              <a:solidFill>
                <a:schemeClr val="lt1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2000"/>
              <a:buChar char="•"/>
            </a:pPr>
            <a:r>
              <a:rPr lang="en-GB" sz="2000">
                <a:solidFill>
                  <a:schemeClr val="lt1"/>
                </a:solidFill>
              </a:rPr>
              <a:t>This Controller encapsulates Trinity RDF entirely with the Repository Pattern.</a:t>
            </a:r>
            <a:endParaRPr sz="2000">
              <a:solidFill>
                <a:schemeClr val="lt1"/>
              </a:solidFill>
            </a:endParaRPr>
          </a:p>
        </p:txBody>
      </p:sp>
      <p:pic>
        <p:nvPicPr>
          <p:cNvPr id="962" name="Google Shape;962;p58"/>
          <p:cNvPicPr preferRelativeResize="0"/>
          <p:nvPr/>
        </p:nvPicPr>
        <p:blipFill rotWithShape="1">
          <a:blip r:embed="rId3">
            <a:alphaModFix/>
          </a:blip>
          <a:srcRect b="13467" l="8179" r="55596" t="16714"/>
          <a:stretch/>
        </p:blipFill>
        <p:spPr>
          <a:xfrm>
            <a:off x="7072355" y="1690825"/>
            <a:ext cx="4281446" cy="4641675"/>
          </a:xfrm>
          <a:prstGeom prst="rect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59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GB" sz="1800">
                <a:solidFill>
                  <a:srgbClr val="B7B7B7"/>
                </a:solidFill>
              </a:rPr>
              <a:t>TECHNICAL BACKGROUND</a:t>
            </a:r>
            <a:endParaRPr b="0" sz="18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C#: Repository Pattern</a:t>
            </a:r>
            <a:endParaRPr/>
          </a:p>
        </p:txBody>
      </p:sp>
      <p:sp>
        <p:nvSpPr>
          <p:cNvPr id="968" name="Google Shape;968;p59"/>
          <p:cNvSpPr txBox="1"/>
          <p:nvPr>
            <p:ph idx="1" type="body"/>
          </p:nvPr>
        </p:nvSpPr>
        <p:spPr>
          <a:xfrm>
            <a:off x="838200" y="1825625"/>
            <a:ext cx="4757400" cy="4351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en-GB" sz="2000">
                <a:solidFill>
                  <a:schemeClr val="lt1"/>
                </a:solidFill>
              </a:rPr>
              <a:t>The DB persistence in Trinity RDF is </a:t>
            </a:r>
            <a:r>
              <a:rPr lang="en-GB" sz="2000">
                <a:solidFill>
                  <a:schemeClr val="lt1"/>
                </a:solidFill>
              </a:rPr>
              <a:t>abstracted with the Repository Pattern in order to promote code reusability and single responsibility.</a:t>
            </a:r>
            <a:endParaRPr sz="2000">
              <a:solidFill>
                <a:schemeClr val="lt1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en-GB" sz="2000">
                <a:solidFill>
                  <a:schemeClr val="lt1"/>
                </a:solidFill>
              </a:rPr>
              <a:t>This pattern ensures that the same code is not duplicated across all the Controller classes.</a:t>
            </a:r>
            <a:endParaRPr sz="2000">
              <a:solidFill>
                <a:schemeClr val="lt1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2000"/>
              <a:buChar char="•"/>
            </a:pPr>
            <a:r>
              <a:rPr lang="en-GB" sz="2000">
                <a:solidFill>
                  <a:schemeClr val="lt1"/>
                </a:solidFill>
              </a:rPr>
              <a:t>Using Generics, it is possible to represent some Template classes with any </a:t>
            </a:r>
            <a:r>
              <a:rPr i="1" lang="en-GB" sz="2000">
                <a:solidFill>
                  <a:schemeClr val="lt1"/>
                </a:solidFill>
              </a:rPr>
              <a:t>ODataResource</a:t>
            </a:r>
            <a:r>
              <a:rPr lang="en-GB" sz="2000">
                <a:solidFill>
                  <a:schemeClr val="lt1"/>
                </a:solidFill>
              </a:rPr>
              <a:t> class.</a:t>
            </a:r>
            <a:endParaRPr sz="2000">
              <a:solidFill>
                <a:schemeClr val="lt1"/>
              </a:solidFill>
            </a:endParaRPr>
          </a:p>
        </p:txBody>
      </p:sp>
      <p:pic>
        <p:nvPicPr>
          <p:cNvPr id="969" name="Google Shape;969;p59"/>
          <p:cNvPicPr preferRelativeResize="0"/>
          <p:nvPr/>
        </p:nvPicPr>
        <p:blipFill rotWithShape="1">
          <a:blip r:embed="rId3">
            <a:alphaModFix/>
          </a:blip>
          <a:srcRect b="12148" l="8541" r="52436" t="11011"/>
          <a:stretch/>
        </p:blipFill>
        <p:spPr>
          <a:xfrm>
            <a:off x="7213225" y="1707887"/>
            <a:ext cx="4140576" cy="4586676"/>
          </a:xfrm>
          <a:prstGeom prst="rect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3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Google Shape;974;p60"/>
          <p:cNvSpPr txBox="1"/>
          <p:nvPr>
            <p:ph type="title"/>
          </p:nvPr>
        </p:nvSpPr>
        <p:spPr>
          <a:xfrm>
            <a:off x="831850" y="1709738"/>
            <a:ext cx="10515600" cy="2852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Conclusion</a:t>
            </a:r>
            <a:r>
              <a:rPr lang="en-GB"/>
              <a:t>.</a:t>
            </a:r>
            <a:endParaRPr/>
          </a:p>
        </p:txBody>
      </p:sp>
      <p:sp>
        <p:nvSpPr>
          <p:cNvPr id="975" name="Google Shape;975;p60"/>
          <p:cNvSpPr txBox="1"/>
          <p:nvPr>
            <p:ph idx="1" type="body"/>
          </p:nvPr>
        </p:nvSpPr>
        <p:spPr>
          <a:xfrm>
            <a:off x="831850" y="4589463"/>
            <a:ext cx="10515600" cy="1500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76" name="Google Shape;976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2575" y="1269100"/>
            <a:ext cx="9429427" cy="558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0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p61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GB" sz="1800">
                <a:solidFill>
                  <a:srgbClr val="B7B7B7"/>
                </a:solidFill>
              </a:rPr>
              <a:t>CONCLUSION</a:t>
            </a:r>
            <a:endParaRPr b="0" sz="1800">
              <a:solidFill>
                <a:srgbClr val="B7B7B7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Takeaways</a:t>
            </a:r>
            <a:endParaRPr/>
          </a:p>
        </p:txBody>
      </p:sp>
      <p:sp>
        <p:nvSpPr>
          <p:cNvPr id="982" name="Google Shape;982;p61"/>
          <p:cNvSpPr txBox="1"/>
          <p:nvPr>
            <p:ph idx="1" type="body"/>
          </p:nvPr>
        </p:nvSpPr>
        <p:spPr>
          <a:xfrm>
            <a:off x="4380600" y="1690825"/>
            <a:ext cx="69732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GB" sz="2000"/>
              <a:t>Implemented the app in record time</a:t>
            </a:r>
            <a:endParaRPr sz="2000"/>
          </a:p>
          <a:p>
            <a:pPr indent="-3429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GB" sz="1800"/>
              <a:t>Even with OData V4 work-around</a:t>
            </a:r>
            <a:endParaRPr sz="1800"/>
          </a:p>
          <a:p>
            <a:pPr indent="-3429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GB" sz="1800"/>
              <a:t>...</a:t>
            </a:r>
            <a:endParaRPr sz="1800"/>
          </a:p>
          <a:p>
            <a:pPr indent="-3556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GB" sz="2000"/>
              <a:t>Graph Database made backend implementation simple..</a:t>
            </a:r>
            <a:endParaRPr sz="2000"/>
          </a:p>
          <a:p>
            <a:pPr indent="-3429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GB" sz="1800"/>
              <a:t>No need to implement graph search</a:t>
            </a:r>
            <a:endParaRPr sz="1800"/>
          </a:p>
          <a:p>
            <a:pPr indent="-3429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GB" sz="1800"/>
              <a:t>...</a:t>
            </a:r>
            <a:endParaRPr sz="1800"/>
          </a:p>
          <a:p>
            <a:pPr indent="-3556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GB" sz="2000"/>
              <a:t>Re-Using open ontology saved time</a:t>
            </a:r>
            <a:endParaRPr sz="2000"/>
          </a:p>
          <a:p>
            <a:pPr indent="-3429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800"/>
              <a:buChar char="•"/>
            </a:pPr>
            <a:r>
              <a:rPr lang="en-GB" sz="1800"/>
              <a:t>No considerable data modelling efforts</a:t>
            </a:r>
            <a:endParaRPr sz="1800"/>
          </a:p>
        </p:txBody>
      </p:sp>
      <p:pic>
        <p:nvPicPr>
          <p:cNvPr id="983" name="Google Shape;983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9250" y="2175550"/>
            <a:ext cx="2381250" cy="2266950"/>
          </a:xfrm>
          <a:prstGeom prst="rect">
            <a:avLst/>
          </a:prstGeom>
          <a:noFill/>
          <a:ln>
            <a:noFill/>
          </a:ln>
        </p:spPr>
      </p:pic>
      <p:sp>
        <p:nvSpPr>
          <p:cNvPr id="984" name="Google Shape;984;p61"/>
          <p:cNvSpPr txBox="1"/>
          <p:nvPr/>
        </p:nvSpPr>
        <p:spPr>
          <a:xfrm>
            <a:off x="560925" y="4635450"/>
            <a:ext cx="3000000" cy="14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47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~</a:t>
            </a:r>
            <a:r>
              <a:rPr lang="en-GB" sz="47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1day</a:t>
            </a:r>
            <a:endParaRPr sz="47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Implementation Time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7"/>
          <p:cNvSpPr/>
          <p:nvPr/>
        </p:nvSpPr>
        <p:spPr>
          <a:xfrm>
            <a:off x="2230775" y="2831025"/>
            <a:ext cx="7743900" cy="10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Semiodesk provides know-how and efficient tools to speed up the development of enterprise knowledge graph applications</a:t>
            </a:r>
            <a:endParaRPr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9" name="Google Shape;11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32663" y="4049225"/>
            <a:ext cx="1340100" cy="1338300"/>
          </a:xfrm>
          <a:prstGeom prst="ellipse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20" name="Google Shape;120;p17"/>
          <p:cNvSpPr txBox="1"/>
          <p:nvPr/>
        </p:nvSpPr>
        <p:spPr>
          <a:xfrm>
            <a:off x="5315375" y="5506025"/>
            <a:ext cx="1574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Sebastian Faubel</a:t>
            </a:r>
            <a:endParaRPr b="1" sz="12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Co-Founder</a:t>
            </a:r>
            <a:endParaRPr sz="12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21" name="Google Shape;121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54675" y="4049225"/>
            <a:ext cx="1340100" cy="1340100"/>
          </a:xfrm>
          <a:prstGeom prst="ellipse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22" name="Google Shape;122;p17"/>
          <p:cNvSpPr txBox="1"/>
          <p:nvPr/>
        </p:nvSpPr>
        <p:spPr>
          <a:xfrm>
            <a:off x="2970126" y="5494232"/>
            <a:ext cx="1309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Moritz Eberl</a:t>
            </a:r>
            <a:endParaRPr b="1" sz="12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Co-Founder</a:t>
            </a:r>
            <a:endParaRPr sz="12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23" name="Google Shape;123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57775" y="1481387"/>
            <a:ext cx="3889900" cy="881075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7"/>
          <p:cNvSpPr txBox="1"/>
          <p:nvPr/>
        </p:nvSpPr>
        <p:spPr>
          <a:xfrm>
            <a:off x="7522575" y="5496266"/>
            <a:ext cx="1928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Stefan Summesberger</a:t>
            </a:r>
            <a:endParaRPr b="1" sz="12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Head of Business Development</a:t>
            </a:r>
            <a:endParaRPr sz="12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25" name="Google Shape;125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816875" y="4047191"/>
            <a:ext cx="1340100" cy="1338600"/>
          </a:xfrm>
          <a:prstGeom prst="ellipse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26" name="Google Shape;126;p17"/>
          <p:cNvSpPr txBox="1"/>
          <p:nvPr>
            <p:ph type="title"/>
          </p:nvPr>
        </p:nvSpPr>
        <p:spPr>
          <a:xfrm>
            <a:off x="838200" y="365125"/>
            <a:ext cx="10515600" cy="64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Hind Madurai"/>
              <a:buNone/>
            </a:pPr>
            <a:r>
              <a:rPr b="0" lang="en-GB" sz="1800">
                <a:solidFill>
                  <a:srgbClr val="B7B7B7"/>
                </a:solidFill>
                <a:latin typeface="Hind Madurai Light"/>
                <a:ea typeface="Hind Madurai Light"/>
                <a:cs typeface="Hind Madurai Light"/>
                <a:sym typeface="Hind Madurai Light"/>
              </a:rPr>
              <a:t>ABOUT THE PRESENTERS</a:t>
            </a:r>
            <a:endParaRPr b="0" sz="1800">
              <a:solidFill>
                <a:srgbClr val="B7B7B7"/>
              </a:solidFill>
              <a:latin typeface="Hind Madurai Light"/>
              <a:ea typeface="Hind Madurai Light"/>
              <a:cs typeface="Hind Madurai Light"/>
              <a:sym typeface="Hind Madurai Light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8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89" name="Google Shape;989;p62"/>
          <p:cNvGraphicFramePr/>
          <p:nvPr/>
        </p:nvGraphicFramePr>
        <p:xfrm>
          <a:off x="929700" y="16908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{12D0A22D-1929-4182-AC12-077A4F01B711}</a:tableStyleId>
              </a:tblPr>
              <a:tblGrid>
                <a:gridCol w="2571750"/>
                <a:gridCol w="2571750"/>
                <a:gridCol w="2571750"/>
                <a:gridCol w="25717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solidFill>
                            <a:srgbClr val="FFFFFF"/>
                          </a:solidFill>
                        </a:rPr>
                        <a:t>Component</a:t>
                      </a:r>
                      <a:endParaRPr b="1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solidFill>
                            <a:srgbClr val="FFFFFF"/>
                          </a:solidFill>
                        </a:rPr>
                        <a:t>Technology</a:t>
                      </a:r>
                      <a:endParaRPr b="1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solidFill>
                            <a:srgbClr val="FFFFFF"/>
                          </a:solidFill>
                        </a:rPr>
                        <a:t>Skill Level</a:t>
                      </a:r>
                      <a:endParaRPr b="1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solidFill>
                            <a:srgbClr val="FFFFFF"/>
                          </a:solidFill>
                        </a:rPr>
                        <a:t>Development Time (in min.)</a:t>
                      </a:r>
                      <a:endParaRPr b="1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accent1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Frontend - OpenUI5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OpenUI5 (JavaScript)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Entry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180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Backend - OData V4 Client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Node.js (JavaScript)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Advanced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20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Backend - Linked Data Server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ASP.NET Core (C#)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Advanced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60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  <a:tr h="381000">
                <a:tc gridSpan="3"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/>
                        <a:t>Total Development Time (in minutes)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 hMerge="1"/>
                <a:tc h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260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990" name="Google Shape;990;p62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GB" sz="2000">
                <a:solidFill>
                  <a:srgbClr val="B7B7B7"/>
                </a:solidFill>
              </a:rPr>
              <a:t>CONCLUSION</a:t>
            </a:r>
            <a:endParaRPr b="0" sz="2000">
              <a:solidFill>
                <a:srgbClr val="B7B7B7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Statistics</a:t>
            </a:r>
            <a:endParaRPr/>
          </a:p>
        </p:txBody>
      </p:sp>
      <p:sp>
        <p:nvSpPr>
          <p:cNvPr id="991" name="Google Shape;991;p62"/>
          <p:cNvSpPr txBox="1"/>
          <p:nvPr>
            <p:ph idx="1" type="body"/>
          </p:nvPr>
        </p:nvSpPr>
        <p:spPr>
          <a:xfrm>
            <a:off x="838200" y="3652825"/>
            <a:ext cx="10470000" cy="252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en-GB" sz="2000">
                <a:solidFill>
                  <a:schemeClr val="lt1"/>
                </a:solidFill>
              </a:rPr>
              <a:t>It took about 4 hours and 20 minutes to deliver the architected solution.</a:t>
            </a:r>
            <a:endParaRPr sz="2000">
              <a:solidFill>
                <a:schemeClr val="lt1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</a:pPr>
            <a:r>
              <a:rPr lang="en-GB" sz="1800">
                <a:solidFill>
                  <a:schemeClr val="lt1"/>
                </a:solidFill>
              </a:rPr>
              <a:t>OpenUI5 was developed with VS Code instead of SAP Web IDE.</a:t>
            </a:r>
            <a:endParaRPr sz="1800">
              <a:solidFill>
                <a:schemeClr val="lt1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</a:pPr>
            <a:r>
              <a:rPr lang="en-GB" sz="1800">
                <a:solidFill>
                  <a:schemeClr val="lt1"/>
                </a:solidFill>
              </a:rPr>
              <a:t>Breaks have not been considered for this measurement.</a:t>
            </a:r>
            <a:endParaRPr sz="1800">
              <a:solidFill>
                <a:schemeClr val="lt1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800"/>
              <a:buChar char="•"/>
            </a:pPr>
            <a:r>
              <a:rPr lang="en-GB" sz="1800">
                <a:solidFill>
                  <a:schemeClr val="lt1"/>
                </a:solidFill>
              </a:rPr>
              <a:t>Skill level also determines pace of development.</a:t>
            </a:r>
            <a:endParaRPr sz="2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5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Google Shape;996;p63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GB" sz="2000">
                <a:solidFill>
                  <a:srgbClr val="B7B7B7"/>
                </a:solidFill>
              </a:rPr>
              <a:t>CONCLUSION</a:t>
            </a:r>
            <a:endParaRPr b="0" sz="2000">
              <a:solidFill>
                <a:srgbClr val="B7B7B7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Our server is your server!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997" name="Google Shape;997;p63"/>
          <p:cNvSpPr txBox="1"/>
          <p:nvPr>
            <p:ph idx="1" type="body"/>
          </p:nvPr>
        </p:nvSpPr>
        <p:spPr>
          <a:xfrm>
            <a:off x="838200" y="1825625"/>
            <a:ext cx="5244900" cy="4351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</a:pPr>
            <a:r>
              <a:rPr lang="en-GB" sz="2000">
                <a:solidFill>
                  <a:srgbClr val="FFFFFF"/>
                </a:solidFill>
              </a:rPr>
              <a:t>By reusing </a:t>
            </a:r>
            <a:r>
              <a:rPr lang="en-GB" sz="2000"/>
              <a:t>our </a:t>
            </a:r>
            <a:r>
              <a:rPr lang="en-GB" sz="2000">
                <a:solidFill>
                  <a:srgbClr val="FFFFFF"/>
                </a:solidFill>
              </a:rPr>
              <a:t>provided </a:t>
            </a:r>
            <a:r>
              <a:rPr lang="en-GB" sz="2000">
                <a:solidFill>
                  <a:schemeClr val="lt1"/>
                </a:solidFill>
              </a:rPr>
              <a:t>solution</a:t>
            </a:r>
            <a:r>
              <a:rPr lang="en-GB" sz="2000">
                <a:solidFill>
                  <a:srgbClr val="FFFFFF"/>
                </a:solidFill>
              </a:rPr>
              <a:t>, you </a:t>
            </a:r>
            <a:r>
              <a:rPr lang="en-GB" sz="2000">
                <a:solidFill>
                  <a:schemeClr val="lt1"/>
                </a:solidFill>
              </a:rPr>
              <a:t>don’t need to configure OData and Trinity RDF from scratch</a:t>
            </a:r>
            <a:r>
              <a:rPr lang="en-GB" sz="2000"/>
              <a:t>.</a:t>
            </a:r>
            <a:r>
              <a:rPr lang="en-GB" sz="2000">
                <a:solidFill>
                  <a:srgbClr val="FFFFFF"/>
                </a:solidFill>
              </a:rPr>
              <a:t> </a:t>
            </a:r>
            <a:endParaRPr sz="2000">
              <a:solidFill>
                <a:srgbClr val="FFFFFF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</a:pPr>
            <a:r>
              <a:rPr lang="en-GB" sz="2000"/>
              <a:t>You only need to plug in your ontology and design the </a:t>
            </a:r>
            <a:r>
              <a:rPr i="1" lang="en-GB" sz="2000"/>
              <a:t>Entity</a:t>
            </a:r>
            <a:r>
              <a:rPr lang="en-GB" sz="2000"/>
              <a:t> and their </a:t>
            </a:r>
            <a:r>
              <a:rPr i="1" lang="en-GB" sz="2000"/>
              <a:t>Controller</a:t>
            </a:r>
            <a:r>
              <a:rPr lang="en-GB" sz="2000"/>
              <a:t> classes and run the backend.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</a:pPr>
            <a:r>
              <a:rPr lang="en-GB" sz="2000"/>
              <a:t>You will save significant amount of development time on the Linked Data server. Even less than 20 minutes!</a:t>
            </a:r>
            <a:endParaRPr sz="2000">
              <a:solidFill>
                <a:srgbClr val="FFFFFF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2000"/>
              <a:buChar char="•"/>
            </a:pPr>
            <a:r>
              <a:rPr lang="en-GB" sz="2000">
                <a:solidFill>
                  <a:schemeClr val="lt1"/>
                </a:solidFill>
              </a:rPr>
              <a:t>The entire application can be downloaded from </a:t>
            </a:r>
            <a:r>
              <a:rPr lang="en-GB" sz="2000" u="sng">
                <a:solidFill>
                  <a:schemeClr val="accent1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GitHub</a:t>
            </a:r>
            <a:r>
              <a:rPr lang="en-GB" sz="2000">
                <a:solidFill>
                  <a:srgbClr val="FFFFFF"/>
                </a:solidFill>
              </a:rPr>
              <a:t>.</a:t>
            </a:r>
            <a:endParaRPr sz="2000"/>
          </a:p>
        </p:txBody>
      </p:sp>
      <p:pic>
        <p:nvPicPr>
          <p:cNvPr id="998" name="Google Shape;998;p63"/>
          <p:cNvPicPr preferRelativeResize="0"/>
          <p:nvPr/>
        </p:nvPicPr>
        <p:blipFill rotWithShape="1">
          <a:blip r:embed="rId4">
            <a:alphaModFix/>
          </a:blip>
          <a:srcRect b="22730" l="17893" r="35167" t="15399"/>
          <a:stretch/>
        </p:blipFill>
        <p:spPr>
          <a:xfrm>
            <a:off x="6108900" y="2056975"/>
            <a:ext cx="5244902" cy="3888478"/>
          </a:xfrm>
          <a:prstGeom prst="rect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64"/>
          <p:cNvSpPr txBox="1"/>
          <p:nvPr>
            <p:ph type="ctrTitle"/>
          </p:nvPr>
        </p:nvSpPr>
        <p:spPr>
          <a:xfrm>
            <a:off x="602125" y="1192000"/>
            <a:ext cx="10766700" cy="123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Questions?</a:t>
            </a:r>
            <a:endParaRPr/>
          </a:p>
        </p:txBody>
      </p:sp>
      <p:pic>
        <p:nvPicPr>
          <p:cNvPr id="1004" name="Google Shape;1004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26075" y="4518466"/>
            <a:ext cx="1340100" cy="13386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005" name="Google Shape;1005;p64"/>
          <p:cNvSpPr txBox="1"/>
          <p:nvPr/>
        </p:nvSpPr>
        <p:spPr>
          <a:xfrm>
            <a:off x="4881025" y="4386800"/>
            <a:ext cx="3984900" cy="94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300">
                <a:solidFill>
                  <a:srgbClr val="FFFFFF"/>
                </a:solidFill>
                <a:latin typeface="Hind Madurai"/>
                <a:ea typeface="Hind Madurai"/>
                <a:cs typeface="Hind Madurai"/>
                <a:sym typeface="Hind Madurai"/>
              </a:rPr>
              <a:t>Stefan Summesberger</a:t>
            </a:r>
            <a:endParaRPr b="1" sz="2300">
              <a:solidFill>
                <a:srgbClr val="FFFFFF"/>
              </a:solidFill>
              <a:latin typeface="Hind Madurai"/>
              <a:ea typeface="Hind Madurai"/>
              <a:cs typeface="Hind Madurai"/>
              <a:sym typeface="Hind Madura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Head of Business Development</a:t>
            </a:r>
            <a:endParaRPr sz="19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stefan@semiodesk.com</a:t>
            </a:r>
            <a:endParaRPr sz="18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u="sng">
                <a:solidFill>
                  <a:schemeClr val="accent1"/>
                </a:solidFill>
                <a:latin typeface="Roboto Light"/>
                <a:ea typeface="Roboto Light"/>
                <a:cs typeface="Roboto Light"/>
                <a:sym typeface="Roboto Ligh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https://semiodesk.com</a:t>
            </a:r>
            <a:endParaRPr sz="1800">
              <a:solidFill>
                <a:schemeClr val="accent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FFFFFF"/>
              </a:solidFill>
              <a:latin typeface="Hind Madurai"/>
              <a:ea typeface="Hind Madurai"/>
              <a:cs typeface="Hind Madurai"/>
              <a:sym typeface="Hind Madura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ind Madurai"/>
              <a:ea typeface="Hind Madurai"/>
              <a:cs typeface="Hind Madurai"/>
              <a:sym typeface="Hind Madurai"/>
            </a:endParaRPr>
          </a:p>
        </p:txBody>
      </p:sp>
      <p:sp>
        <p:nvSpPr>
          <p:cNvPr id="1006" name="Google Shape;1006;p64"/>
          <p:cNvSpPr txBox="1"/>
          <p:nvPr/>
        </p:nvSpPr>
        <p:spPr>
          <a:xfrm>
            <a:off x="4881025" y="3778700"/>
            <a:ext cx="3934800" cy="4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Hind Madurai"/>
                <a:ea typeface="Hind Madurai"/>
                <a:cs typeface="Hind Madurai"/>
                <a:sym typeface="Hind Madurai"/>
              </a:rPr>
              <a:t>Contact us to talk about your projects:</a:t>
            </a:r>
            <a:endParaRPr>
              <a:solidFill>
                <a:srgbClr val="FFFFFF"/>
              </a:solidFill>
              <a:latin typeface="Hind Madurai"/>
              <a:ea typeface="Hind Madurai"/>
              <a:cs typeface="Hind Madurai"/>
              <a:sym typeface="Hind Madurai"/>
            </a:endParaRPr>
          </a:p>
        </p:txBody>
      </p:sp>
      <p:sp>
        <p:nvSpPr>
          <p:cNvPr id="1007" name="Google Shape;1007;p64"/>
          <p:cNvSpPr txBox="1"/>
          <p:nvPr/>
        </p:nvSpPr>
        <p:spPr>
          <a:xfrm>
            <a:off x="2713600" y="2703925"/>
            <a:ext cx="6764700" cy="94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FFF"/>
                </a:solidFill>
                <a:latin typeface="Hind Madurai Light"/>
                <a:ea typeface="Hind Madurai Light"/>
                <a:cs typeface="Hind Madurai Light"/>
                <a:sym typeface="Hind Madurai Light"/>
              </a:rPr>
              <a:t>Download the demo app here:</a:t>
            </a:r>
            <a:endParaRPr sz="1800">
              <a:solidFill>
                <a:srgbClr val="FFFFFF"/>
              </a:solidFill>
              <a:latin typeface="Hind Madurai Light"/>
              <a:ea typeface="Hind Madurai Light"/>
              <a:cs typeface="Hind Madurai Light"/>
              <a:sym typeface="Hind Madurai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 u="sng">
                <a:solidFill>
                  <a:schemeClr val="accent1"/>
                </a:solidFill>
                <a:latin typeface="Hind Madurai"/>
                <a:ea typeface="Hind Madurai"/>
                <a:cs typeface="Hind Madurai"/>
                <a:sym typeface="Hind Madurai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https://github.com/andyle13/semiodesk-ui5-trinityrdf-contacttracing</a:t>
            </a:r>
            <a:endParaRPr b="1" sz="1600">
              <a:solidFill>
                <a:schemeClr val="accent1"/>
              </a:solidFill>
              <a:latin typeface="Hind Madurai"/>
              <a:ea typeface="Hind Madurai"/>
              <a:cs typeface="Hind Madurai"/>
              <a:sym typeface="Hind Madurai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65"/>
          <p:cNvSpPr txBox="1"/>
          <p:nvPr>
            <p:ph type="ctrTitle"/>
          </p:nvPr>
        </p:nvSpPr>
        <p:spPr>
          <a:xfrm>
            <a:off x="602125" y="1854200"/>
            <a:ext cx="10766700" cy="22998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Thank you!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8"/>
          <p:cNvSpPr txBox="1"/>
          <p:nvPr>
            <p:ph type="title"/>
          </p:nvPr>
        </p:nvSpPr>
        <p:spPr>
          <a:xfrm>
            <a:off x="838200" y="10128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Hind Madurai"/>
              <a:buNone/>
            </a:pPr>
            <a:r>
              <a:rPr lang="en-GB"/>
              <a:t>Our Products</a:t>
            </a:r>
            <a:endParaRPr/>
          </a:p>
        </p:txBody>
      </p:sp>
      <p:pic>
        <p:nvPicPr>
          <p:cNvPr id="132" name="Google Shape;132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03995" y="2239288"/>
            <a:ext cx="932832" cy="932832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18"/>
          <p:cNvSpPr/>
          <p:nvPr/>
        </p:nvSpPr>
        <p:spPr>
          <a:xfrm>
            <a:off x="2551961" y="3172100"/>
            <a:ext cx="1836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oboto"/>
              <a:buNone/>
            </a:pPr>
            <a:r>
              <a:rPr b="1" i="0" lang="en-GB" sz="2800" u="none" cap="none" strike="noStrike">
                <a:solidFill>
                  <a:srgbClr val="FFFFFF"/>
                </a:solidFill>
                <a:latin typeface="Hind Madurai"/>
                <a:ea typeface="Hind Madurai"/>
                <a:cs typeface="Hind Madurai"/>
                <a:sym typeface="Hind Madurai"/>
              </a:rPr>
              <a:t>modom.io</a:t>
            </a:r>
            <a:endParaRPr b="1" i="0" sz="2800" cap="none" strike="noStrike">
              <a:solidFill>
                <a:srgbClr val="FFFFFF"/>
              </a:solidFill>
              <a:latin typeface="Hind Madurai"/>
              <a:ea typeface="Hind Madurai"/>
              <a:cs typeface="Hind Madurai"/>
              <a:sym typeface="Hind Madurai"/>
            </a:endParaRPr>
          </a:p>
        </p:txBody>
      </p:sp>
      <p:sp>
        <p:nvSpPr>
          <p:cNvPr id="134" name="Google Shape;134;p18"/>
          <p:cNvSpPr/>
          <p:nvPr/>
        </p:nvSpPr>
        <p:spPr>
          <a:xfrm>
            <a:off x="1540800" y="3720725"/>
            <a:ext cx="38592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0" lang="en-GB" sz="1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Easily create well-documented ontologies and turn them into ready-to-use software packages.</a:t>
            </a:r>
            <a:br>
              <a:rPr i="0" lang="en-GB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</a:br>
            <a:br>
              <a:rPr i="0" lang="en-GB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i="0" lang="en-GB" sz="1800" u="sng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https://modom.io</a:t>
            </a:r>
            <a:endParaRPr sz="18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35" name="Google Shape;135;p18"/>
          <p:cNvGrpSpPr/>
          <p:nvPr/>
        </p:nvGrpSpPr>
        <p:grpSpPr>
          <a:xfrm>
            <a:off x="6700178" y="2301104"/>
            <a:ext cx="3752100" cy="2317621"/>
            <a:chOff x="1277074" y="2507891"/>
            <a:chExt cx="3752100" cy="2317621"/>
          </a:xfrm>
        </p:grpSpPr>
        <p:pic>
          <p:nvPicPr>
            <p:cNvPr id="136" name="Google Shape;136;p1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656923" y="2507891"/>
              <a:ext cx="992422" cy="80920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7" name="Google Shape;137;p18"/>
            <p:cNvSpPr txBox="1"/>
            <p:nvPr/>
          </p:nvSpPr>
          <p:spPr>
            <a:xfrm>
              <a:off x="2063534" y="3378900"/>
              <a:ext cx="21792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2800">
                  <a:solidFill>
                    <a:srgbClr val="FFFFFF"/>
                  </a:solidFill>
                  <a:latin typeface="Hind Madurai"/>
                  <a:ea typeface="Hind Madurai"/>
                  <a:cs typeface="Hind Madurai"/>
                  <a:sym typeface="Hind Madurai"/>
                </a:rPr>
                <a:t>Trinity RDF</a:t>
              </a:r>
              <a:endParaRPr b="1" sz="2800">
                <a:solidFill>
                  <a:srgbClr val="FFFFFF"/>
                </a:solidFill>
                <a:latin typeface="Hind Madurai"/>
                <a:ea typeface="Hind Madurai"/>
                <a:cs typeface="Hind Madurai"/>
                <a:sym typeface="Hind Madurai"/>
              </a:endParaRPr>
            </a:p>
          </p:txBody>
        </p:sp>
        <p:sp>
          <p:nvSpPr>
            <p:cNvPr id="138" name="Google Shape;138;p18"/>
            <p:cNvSpPr/>
            <p:nvPr/>
          </p:nvSpPr>
          <p:spPr>
            <a:xfrm>
              <a:off x="1277074" y="3902112"/>
              <a:ext cx="3752100" cy="923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0" lang="en-GB" sz="18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Enterprise ready object mapper for developing RDF knowledge graph applications with .NET</a:t>
              </a:r>
              <a:r>
                <a:rPr lang="en-GB" sz="18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.</a:t>
              </a:r>
              <a:endParaRPr sz="1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 u="sng">
                  <a:solidFill>
                    <a:schemeClr val="accent1"/>
                  </a:solidFill>
                  <a:latin typeface="Roboto"/>
                  <a:ea typeface="Roboto"/>
                  <a:cs typeface="Roboto"/>
                  <a:sym typeface="Roboto"/>
                  <a:hlinkClick r:id="rId6">
                    <a:extLst>
                      <a:ext uri="{A12FA001-AC4F-418D-AE19-62706E023703}">
                        <ahyp:hlinkClr val="tx"/>
                      </a:ext>
                    </a:extLst>
                  </a:hlinkClick>
                </a:rPr>
                <a:t>https://trinity-rdf.net</a:t>
              </a:r>
              <a:endParaRPr sz="18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39" name="Google Shape;139;p18"/>
          <p:cNvSpPr txBox="1"/>
          <p:nvPr>
            <p:ph type="title"/>
          </p:nvPr>
        </p:nvSpPr>
        <p:spPr>
          <a:xfrm>
            <a:off x="838200" y="365125"/>
            <a:ext cx="10515600" cy="64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Hind Madurai"/>
              <a:buNone/>
            </a:pPr>
            <a:r>
              <a:rPr b="0" lang="en-GB" sz="1800">
                <a:solidFill>
                  <a:srgbClr val="B7B7B7"/>
                </a:solidFill>
                <a:latin typeface="Hind Madurai Light"/>
                <a:ea typeface="Hind Madurai Light"/>
                <a:cs typeface="Hind Madurai Light"/>
                <a:sym typeface="Hind Madurai Light"/>
              </a:rPr>
              <a:t>ABOUT THE PRESENTERS</a:t>
            </a:r>
            <a:endParaRPr b="0" sz="1800">
              <a:solidFill>
                <a:srgbClr val="B7B7B7"/>
              </a:solidFill>
              <a:latin typeface="Hind Madurai Light"/>
              <a:ea typeface="Hind Madurai Light"/>
              <a:cs typeface="Hind Madurai Light"/>
              <a:sym typeface="Hind Madurai Ligh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5" name="Google Shape;14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725" y="-249450"/>
            <a:ext cx="10213176" cy="5467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19"/>
          <p:cNvPicPr preferRelativeResize="0"/>
          <p:nvPr/>
        </p:nvPicPr>
        <p:blipFill rotWithShape="1">
          <a:blip r:embed="rId3">
            <a:alphaModFix/>
          </a:blip>
          <a:srcRect b="87972" l="0" r="76514" t="0"/>
          <a:stretch/>
        </p:blipFill>
        <p:spPr>
          <a:xfrm>
            <a:off x="-309625" y="0"/>
            <a:ext cx="3008799" cy="824826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19"/>
          <p:cNvSpPr txBox="1"/>
          <p:nvPr/>
        </p:nvSpPr>
        <p:spPr>
          <a:xfrm>
            <a:off x="221325" y="6118675"/>
            <a:ext cx="3950400" cy="695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 u="sng">
                <a:solidFill>
                  <a:schemeClr val="hlink"/>
                </a:solidFill>
                <a:latin typeface="Hind Madurai"/>
                <a:ea typeface="Hind Madurai"/>
                <a:cs typeface="Hind Madurai"/>
                <a:sym typeface="Hind Madurai"/>
                <a:hlinkClick r:id="rId4"/>
              </a:rPr>
              <a:t>https://modom.io</a:t>
            </a:r>
            <a:endParaRPr b="1" sz="2200">
              <a:solidFill>
                <a:srgbClr val="CCCCCC"/>
              </a:solidFill>
              <a:latin typeface="Hind Madurai"/>
              <a:ea typeface="Hind Madurai"/>
              <a:cs typeface="Hind Madurai"/>
              <a:sym typeface="Hind Madurai"/>
            </a:endParaRPr>
          </a:p>
        </p:txBody>
      </p:sp>
      <p:sp>
        <p:nvSpPr>
          <p:cNvPr id="148" name="Google Shape;148;p19"/>
          <p:cNvSpPr txBox="1"/>
          <p:nvPr/>
        </p:nvSpPr>
        <p:spPr>
          <a:xfrm>
            <a:off x="7112724" y="6429775"/>
            <a:ext cx="4853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0" lang="en-GB" sz="1400" u="none" cap="none" strike="noStrike">
                <a:solidFill>
                  <a:srgbClr val="CCCCCC"/>
                </a:solidFill>
                <a:latin typeface="Hind Madurai"/>
                <a:ea typeface="Hind Madurai"/>
                <a:cs typeface="Hind Madurai"/>
                <a:sym typeface="Hind Madurai"/>
              </a:rPr>
              <a:t>©20</a:t>
            </a:r>
            <a:r>
              <a:rPr lang="en-GB">
                <a:solidFill>
                  <a:srgbClr val="CCCCCC"/>
                </a:solidFill>
                <a:latin typeface="Hind Madurai"/>
                <a:ea typeface="Hind Madurai"/>
                <a:cs typeface="Hind Madurai"/>
                <a:sym typeface="Hind Madurai"/>
              </a:rPr>
              <a:t>20</a:t>
            </a:r>
            <a:r>
              <a:rPr i="0" lang="en-GB" sz="1400" u="none" cap="none" strike="noStrike">
                <a:solidFill>
                  <a:srgbClr val="CCCCCC"/>
                </a:solidFill>
                <a:latin typeface="Hind Madurai"/>
                <a:ea typeface="Hind Madurai"/>
                <a:cs typeface="Hind Madurai"/>
                <a:sym typeface="Hind Madurai"/>
              </a:rPr>
              <a:t> Semiodesk GmbH, Germany. All rights reserved.</a:t>
            </a:r>
            <a:endParaRPr>
              <a:solidFill>
                <a:srgbClr val="CCCCCC"/>
              </a:solidFill>
              <a:latin typeface="Hind Madurai"/>
              <a:ea typeface="Hind Madurai"/>
              <a:cs typeface="Hind Madurai"/>
              <a:sym typeface="Hind Madurai"/>
            </a:endParaRPr>
          </a:p>
        </p:txBody>
      </p:sp>
      <p:pic>
        <p:nvPicPr>
          <p:cNvPr id="149" name="Google Shape;149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06650" y="3936900"/>
            <a:ext cx="7779451" cy="1996024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19"/>
          <p:cNvSpPr/>
          <p:nvPr/>
        </p:nvSpPr>
        <p:spPr>
          <a:xfrm>
            <a:off x="6812675" y="0"/>
            <a:ext cx="5379300" cy="573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20"/>
          <p:cNvSpPr txBox="1"/>
          <p:nvPr/>
        </p:nvSpPr>
        <p:spPr>
          <a:xfrm>
            <a:off x="7112724" y="6429775"/>
            <a:ext cx="4853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0" lang="en-GB" sz="1400" u="none" cap="none" strike="noStrike">
                <a:solidFill>
                  <a:srgbClr val="CCCCCC"/>
                </a:solidFill>
                <a:latin typeface="Hind Madurai"/>
                <a:ea typeface="Hind Madurai"/>
                <a:cs typeface="Hind Madurai"/>
                <a:sym typeface="Hind Madurai"/>
              </a:rPr>
              <a:t>©20</a:t>
            </a:r>
            <a:r>
              <a:rPr lang="en-GB">
                <a:solidFill>
                  <a:srgbClr val="CCCCCC"/>
                </a:solidFill>
                <a:latin typeface="Hind Madurai"/>
                <a:ea typeface="Hind Madurai"/>
                <a:cs typeface="Hind Madurai"/>
                <a:sym typeface="Hind Madurai"/>
              </a:rPr>
              <a:t>20</a:t>
            </a:r>
            <a:r>
              <a:rPr i="0" lang="en-GB" sz="1400" u="none" cap="none" strike="noStrike">
                <a:solidFill>
                  <a:srgbClr val="CCCCCC"/>
                </a:solidFill>
                <a:latin typeface="Hind Madurai"/>
                <a:ea typeface="Hind Madurai"/>
                <a:cs typeface="Hind Madurai"/>
                <a:sym typeface="Hind Madurai"/>
              </a:rPr>
              <a:t> Semiodesk GmbH, Germany. All rights reserved.</a:t>
            </a:r>
            <a:endParaRPr>
              <a:solidFill>
                <a:srgbClr val="CCCCCC"/>
              </a:solidFill>
              <a:latin typeface="Hind Madurai"/>
              <a:ea typeface="Hind Madurai"/>
              <a:cs typeface="Hind Madurai"/>
              <a:sym typeface="Hind Madurai"/>
            </a:endParaRPr>
          </a:p>
        </p:txBody>
      </p:sp>
      <p:sp>
        <p:nvSpPr>
          <p:cNvPr id="157" name="Google Shape;157;p20"/>
          <p:cNvSpPr txBox="1"/>
          <p:nvPr/>
        </p:nvSpPr>
        <p:spPr>
          <a:xfrm>
            <a:off x="221325" y="6118675"/>
            <a:ext cx="3950400" cy="695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 u="sng">
                <a:solidFill>
                  <a:schemeClr val="hlink"/>
                </a:solidFill>
                <a:latin typeface="Hind Madurai"/>
                <a:ea typeface="Hind Madurai"/>
                <a:cs typeface="Hind Madurai"/>
                <a:sym typeface="Hind Madurai"/>
                <a:hlinkClick r:id="rId3"/>
              </a:rPr>
              <a:t>https://trinity-rdf.net</a:t>
            </a:r>
            <a:endParaRPr b="1" sz="2200">
              <a:solidFill>
                <a:srgbClr val="CCCCCC"/>
              </a:solidFill>
              <a:latin typeface="Hind Madurai"/>
              <a:ea typeface="Hind Madurai"/>
              <a:cs typeface="Hind Madurai"/>
              <a:sym typeface="Hind Madurai"/>
            </a:endParaRPr>
          </a:p>
        </p:txBody>
      </p:sp>
      <p:pic>
        <p:nvPicPr>
          <p:cNvPr id="158" name="Google Shape;158;p20"/>
          <p:cNvPicPr preferRelativeResize="0"/>
          <p:nvPr/>
        </p:nvPicPr>
        <p:blipFill rotWithShape="1">
          <a:blip r:embed="rId4">
            <a:alphaModFix/>
          </a:blip>
          <a:srcRect b="0" l="0" r="56447" t="3166"/>
          <a:stretch/>
        </p:blipFill>
        <p:spPr>
          <a:xfrm>
            <a:off x="3865725" y="996987"/>
            <a:ext cx="4853098" cy="4154098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0"/>
          <p:cNvSpPr/>
          <p:nvPr/>
        </p:nvSpPr>
        <p:spPr>
          <a:xfrm>
            <a:off x="709975" y="3217525"/>
            <a:ext cx="3461700" cy="921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0" name="Google Shape;160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65850" y="3293725"/>
            <a:ext cx="8628577" cy="2401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0"/>
          <p:cNvPicPr preferRelativeResize="0"/>
          <p:nvPr/>
        </p:nvPicPr>
        <p:blipFill rotWithShape="1">
          <a:blip r:embed="rId4">
            <a:alphaModFix/>
          </a:blip>
          <a:srcRect b="0" l="48014" r="0" t="2248"/>
          <a:stretch/>
        </p:blipFill>
        <p:spPr>
          <a:xfrm>
            <a:off x="158875" y="1421325"/>
            <a:ext cx="3950400" cy="28597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1325" y="232475"/>
            <a:ext cx="2068321" cy="51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1"/>
          <p:cNvSpPr txBox="1"/>
          <p:nvPr>
            <p:ph type="title"/>
          </p:nvPr>
        </p:nvSpPr>
        <p:spPr>
          <a:xfrm>
            <a:off x="831850" y="1709738"/>
            <a:ext cx="10515600" cy="2852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Introduction to Linked Data.</a:t>
            </a:r>
            <a:endParaRPr/>
          </a:p>
        </p:txBody>
      </p:sp>
      <p:sp>
        <p:nvSpPr>
          <p:cNvPr id="168" name="Google Shape;168;p21"/>
          <p:cNvSpPr txBox="1"/>
          <p:nvPr>
            <p:ph idx="1" type="body"/>
          </p:nvPr>
        </p:nvSpPr>
        <p:spPr>
          <a:xfrm>
            <a:off x="831850" y="4589463"/>
            <a:ext cx="10515600" cy="1500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9" name="Google Shape;16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2575" y="1269100"/>
            <a:ext cx="9429427" cy="558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119EDA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